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Helvetica World" pitchFamily="2" charset="0"/>
      <p:regular r:id="rId13"/>
    </p:embeddedFont>
    <p:embeddedFont>
      <p:font typeface="Helvetica World Bold" pitchFamily="2" charset="0"/>
      <p:regular r:id="rId14"/>
    </p:embeddedFont>
    <p:embeddedFont>
      <p:font typeface="Helvetica World Bold Italics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48" autoAdjust="0"/>
  </p:normalViewPr>
  <p:slideViewPr>
    <p:cSldViewPr>
      <p:cViewPr varScale="1">
        <p:scale>
          <a:sx n="78" d="100"/>
          <a:sy n="78" d="100"/>
        </p:scale>
        <p:origin x="26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0.png"/><Relationship Id="rId7" Type="http://schemas.openxmlformats.org/officeDocument/2006/relationships/image" Target="../media/image4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9.jpeg"/><Relationship Id="rId7" Type="http://schemas.openxmlformats.org/officeDocument/2006/relationships/image" Target="../media/image4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5.png"/><Relationship Id="rId7" Type="http://schemas.openxmlformats.org/officeDocument/2006/relationships/image" Target="../media/image4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7.png"/><Relationship Id="rId7" Type="http://schemas.openxmlformats.org/officeDocument/2006/relationships/image" Target="../media/image4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3" name="Group 3"/>
          <p:cNvGrpSpPr/>
          <p:nvPr/>
        </p:nvGrpSpPr>
        <p:grpSpPr>
          <a:xfrm>
            <a:off x="15780466" y="639280"/>
            <a:ext cx="1478834" cy="453314"/>
            <a:chOff x="0" y="0"/>
            <a:chExt cx="389487" cy="1193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9487" cy="119391"/>
            </a:xfrm>
            <a:custGeom>
              <a:avLst/>
              <a:gdLst/>
              <a:ahLst/>
              <a:cxnLst/>
              <a:rect l="l" t="t" r="r" b="b"/>
              <a:pathLst>
                <a:path w="389487" h="119391">
                  <a:moveTo>
                    <a:pt x="52352" y="0"/>
                  </a:moveTo>
                  <a:lnTo>
                    <a:pt x="337136" y="0"/>
                  </a:lnTo>
                  <a:cubicBezTo>
                    <a:pt x="366049" y="0"/>
                    <a:pt x="389487" y="23439"/>
                    <a:pt x="389487" y="52352"/>
                  </a:cubicBezTo>
                  <a:lnTo>
                    <a:pt x="389487" y="67040"/>
                  </a:lnTo>
                  <a:cubicBezTo>
                    <a:pt x="389487" y="80924"/>
                    <a:pt x="383972" y="94240"/>
                    <a:pt x="374154" y="104058"/>
                  </a:cubicBezTo>
                  <a:cubicBezTo>
                    <a:pt x="364336" y="113876"/>
                    <a:pt x="351020" y="119391"/>
                    <a:pt x="337136" y="119391"/>
                  </a:cubicBezTo>
                  <a:lnTo>
                    <a:pt x="52352" y="119391"/>
                  </a:lnTo>
                  <a:cubicBezTo>
                    <a:pt x="23439" y="119391"/>
                    <a:pt x="0" y="95953"/>
                    <a:pt x="0" y="67040"/>
                  </a:cubicBezTo>
                  <a:lnTo>
                    <a:pt x="0" y="52352"/>
                  </a:lnTo>
                  <a:cubicBezTo>
                    <a:pt x="0" y="23439"/>
                    <a:pt x="23439" y="0"/>
                    <a:pt x="523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575"/>
              <a:ext cx="389487" cy="90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181897" y="2792486"/>
            <a:ext cx="7077403" cy="6465814"/>
            <a:chOff x="0" y="0"/>
            <a:chExt cx="1864007" cy="170293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64007" cy="1702930"/>
            </a:xfrm>
            <a:custGeom>
              <a:avLst/>
              <a:gdLst/>
              <a:ahLst/>
              <a:cxnLst/>
              <a:rect l="l" t="t" r="r" b="b"/>
              <a:pathLst>
                <a:path w="1864007" h="1702930">
                  <a:moveTo>
                    <a:pt x="54695" y="0"/>
                  </a:moveTo>
                  <a:lnTo>
                    <a:pt x="1809313" y="0"/>
                  </a:lnTo>
                  <a:cubicBezTo>
                    <a:pt x="1823819" y="0"/>
                    <a:pt x="1837730" y="5762"/>
                    <a:pt x="1847988" y="16020"/>
                  </a:cubicBezTo>
                  <a:cubicBezTo>
                    <a:pt x="1858245" y="26277"/>
                    <a:pt x="1864007" y="40189"/>
                    <a:pt x="1864007" y="54695"/>
                  </a:cubicBezTo>
                  <a:lnTo>
                    <a:pt x="1864007" y="1648236"/>
                  </a:lnTo>
                  <a:cubicBezTo>
                    <a:pt x="1864007" y="1662742"/>
                    <a:pt x="1858245" y="1676653"/>
                    <a:pt x="1847988" y="1686911"/>
                  </a:cubicBezTo>
                  <a:cubicBezTo>
                    <a:pt x="1837730" y="1697168"/>
                    <a:pt x="1823819" y="1702930"/>
                    <a:pt x="1809313" y="1702930"/>
                  </a:cubicBezTo>
                  <a:lnTo>
                    <a:pt x="54695" y="1702930"/>
                  </a:lnTo>
                  <a:cubicBezTo>
                    <a:pt x="40189" y="1702930"/>
                    <a:pt x="26277" y="1697168"/>
                    <a:pt x="16020" y="1686911"/>
                  </a:cubicBezTo>
                  <a:cubicBezTo>
                    <a:pt x="5762" y="1676653"/>
                    <a:pt x="0" y="1662742"/>
                    <a:pt x="0" y="1648236"/>
                  </a:cubicBezTo>
                  <a:lnTo>
                    <a:pt x="0" y="54695"/>
                  </a:lnTo>
                  <a:cubicBezTo>
                    <a:pt x="0" y="40189"/>
                    <a:pt x="5762" y="26277"/>
                    <a:pt x="16020" y="16020"/>
                  </a:cubicBezTo>
                  <a:cubicBezTo>
                    <a:pt x="26277" y="5762"/>
                    <a:pt x="40189" y="0"/>
                    <a:pt x="54695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7625"/>
              <a:ext cx="1864007" cy="1655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181897" y="2792486"/>
            <a:ext cx="7077403" cy="6465814"/>
            <a:chOff x="0" y="0"/>
            <a:chExt cx="1864007" cy="170293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864007" cy="1702930"/>
            </a:xfrm>
            <a:custGeom>
              <a:avLst/>
              <a:gdLst/>
              <a:ahLst/>
              <a:cxnLst/>
              <a:rect l="l" t="t" r="r" b="b"/>
              <a:pathLst>
                <a:path w="1864007" h="1702930">
                  <a:moveTo>
                    <a:pt x="54695" y="0"/>
                  </a:moveTo>
                  <a:lnTo>
                    <a:pt x="1809313" y="0"/>
                  </a:lnTo>
                  <a:cubicBezTo>
                    <a:pt x="1823819" y="0"/>
                    <a:pt x="1837730" y="5762"/>
                    <a:pt x="1847988" y="16020"/>
                  </a:cubicBezTo>
                  <a:cubicBezTo>
                    <a:pt x="1858245" y="26277"/>
                    <a:pt x="1864007" y="40189"/>
                    <a:pt x="1864007" y="54695"/>
                  </a:cubicBezTo>
                  <a:lnTo>
                    <a:pt x="1864007" y="1648236"/>
                  </a:lnTo>
                  <a:cubicBezTo>
                    <a:pt x="1864007" y="1662742"/>
                    <a:pt x="1858245" y="1676653"/>
                    <a:pt x="1847988" y="1686911"/>
                  </a:cubicBezTo>
                  <a:cubicBezTo>
                    <a:pt x="1837730" y="1697168"/>
                    <a:pt x="1823819" y="1702930"/>
                    <a:pt x="1809313" y="1702930"/>
                  </a:cubicBezTo>
                  <a:lnTo>
                    <a:pt x="54695" y="1702930"/>
                  </a:lnTo>
                  <a:cubicBezTo>
                    <a:pt x="40189" y="1702930"/>
                    <a:pt x="26277" y="1697168"/>
                    <a:pt x="16020" y="1686911"/>
                  </a:cubicBezTo>
                  <a:cubicBezTo>
                    <a:pt x="5762" y="1676653"/>
                    <a:pt x="0" y="1662742"/>
                    <a:pt x="0" y="1648236"/>
                  </a:cubicBezTo>
                  <a:lnTo>
                    <a:pt x="0" y="54695"/>
                  </a:lnTo>
                  <a:cubicBezTo>
                    <a:pt x="0" y="40189"/>
                    <a:pt x="5762" y="26277"/>
                    <a:pt x="16020" y="16020"/>
                  </a:cubicBezTo>
                  <a:cubicBezTo>
                    <a:pt x="26277" y="5762"/>
                    <a:pt x="40189" y="0"/>
                    <a:pt x="546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4AA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7625"/>
              <a:ext cx="1864007" cy="1655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685574" y="3236773"/>
            <a:ext cx="6070048" cy="5577240"/>
            <a:chOff x="0" y="0"/>
            <a:chExt cx="1090237" cy="100172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90237" cy="1001724"/>
            </a:xfrm>
            <a:custGeom>
              <a:avLst/>
              <a:gdLst/>
              <a:ahLst/>
              <a:cxnLst/>
              <a:rect l="l" t="t" r="r" b="b"/>
              <a:pathLst>
                <a:path w="1090237" h="1001724">
                  <a:moveTo>
                    <a:pt x="63771" y="0"/>
                  </a:moveTo>
                  <a:lnTo>
                    <a:pt x="1026465" y="0"/>
                  </a:lnTo>
                  <a:cubicBezTo>
                    <a:pt x="1043378" y="0"/>
                    <a:pt x="1059599" y="6719"/>
                    <a:pt x="1071558" y="18678"/>
                  </a:cubicBezTo>
                  <a:cubicBezTo>
                    <a:pt x="1083518" y="30638"/>
                    <a:pt x="1090237" y="46858"/>
                    <a:pt x="1090237" y="63771"/>
                  </a:cubicBezTo>
                  <a:lnTo>
                    <a:pt x="1090237" y="937952"/>
                  </a:lnTo>
                  <a:cubicBezTo>
                    <a:pt x="1090237" y="973172"/>
                    <a:pt x="1061685" y="1001724"/>
                    <a:pt x="1026465" y="1001724"/>
                  </a:cubicBezTo>
                  <a:lnTo>
                    <a:pt x="63771" y="1001724"/>
                  </a:lnTo>
                  <a:cubicBezTo>
                    <a:pt x="46858" y="1001724"/>
                    <a:pt x="30638" y="995005"/>
                    <a:pt x="18678" y="983046"/>
                  </a:cubicBezTo>
                  <a:cubicBezTo>
                    <a:pt x="6719" y="971086"/>
                    <a:pt x="0" y="954866"/>
                    <a:pt x="0" y="937952"/>
                  </a:cubicBezTo>
                  <a:lnTo>
                    <a:pt x="0" y="63771"/>
                  </a:lnTo>
                  <a:cubicBezTo>
                    <a:pt x="0" y="46858"/>
                    <a:pt x="6719" y="30638"/>
                    <a:pt x="18678" y="18678"/>
                  </a:cubicBezTo>
                  <a:cubicBezTo>
                    <a:pt x="30638" y="6719"/>
                    <a:pt x="46858" y="0"/>
                    <a:pt x="63771" y="0"/>
                  </a:cubicBezTo>
                  <a:close/>
                </a:path>
              </a:pathLst>
            </a:custGeom>
            <a:blipFill>
              <a:blip r:embed="rId3"/>
              <a:stretch>
                <a:fillRect l="-18954" r="-18954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7871481"/>
            <a:ext cx="1983812" cy="684161"/>
            <a:chOff x="0" y="0"/>
            <a:chExt cx="522485" cy="18019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22485" cy="180191"/>
            </a:xfrm>
            <a:custGeom>
              <a:avLst/>
              <a:gdLst/>
              <a:ahLst/>
              <a:cxnLst/>
              <a:rect l="l" t="t" r="r" b="b"/>
              <a:pathLst>
                <a:path w="522485" h="180191">
                  <a:moveTo>
                    <a:pt x="90095" y="0"/>
                  </a:moveTo>
                  <a:lnTo>
                    <a:pt x="432390" y="0"/>
                  </a:lnTo>
                  <a:cubicBezTo>
                    <a:pt x="482148" y="0"/>
                    <a:pt x="522485" y="40337"/>
                    <a:pt x="522485" y="90095"/>
                  </a:cubicBezTo>
                  <a:lnTo>
                    <a:pt x="522485" y="90095"/>
                  </a:lnTo>
                  <a:cubicBezTo>
                    <a:pt x="522485" y="113990"/>
                    <a:pt x="512993" y="136906"/>
                    <a:pt x="496097" y="153802"/>
                  </a:cubicBezTo>
                  <a:cubicBezTo>
                    <a:pt x="479201" y="170698"/>
                    <a:pt x="456285" y="180191"/>
                    <a:pt x="432390" y="180191"/>
                  </a:cubicBezTo>
                  <a:lnTo>
                    <a:pt x="90095" y="180191"/>
                  </a:lnTo>
                  <a:cubicBezTo>
                    <a:pt x="66201" y="180191"/>
                    <a:pt x="43284" y="170698"/>
                    <a:pt x="26388" y="153802"/>
                  </a:cubicBezTo>
                  <a:cubicBezTo>
                    <a:pt x="9492" y="136906"/>
                    <a:pt x="0" y="113990"/>
                    <a:pt x="0" y="90095"/>
                  </a:cubicBezTo>
                  <a:lnTo>
                    <a:pt x="0" y="90095"/>
                  </a:lnTo>
                  <a:cubicBezTo>
                    <a:pt x="0" y="66201"/>
                    <a:pt x="9492" y="43284"/>
                    <a:pt x="26388" y="26388"/>
                  </a:cubicBezTo>
                  <a:cubicBezTo>
                    <a:pt x="43284" y="9492"/>
                    <a:pt x="66201" y="0"/>
                    <a:pt x="9009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8575"/>
              <a:ext cx="522485" cy="1516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7082977" y="7931388"/>
            <a:ext cx="624254" cy="62425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GT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 flipH="1">
            <a:off x="7313554" y="8074337"/>
            <a:ext cx="203860" cy="338357"/>
          </a:xfrm>
          <a:custGeom>
            <a:avLst/>
            <a:gdLst/>
            <a:ahLst/>
            <a:cxnLst/>
            <a:rect l="l" t="t" r="r" b="b"/>
            <a:pathLst>
              <a:path w="203860" h="338357">
                <a:moveTo>
                  <a:pt x="203859" y="0"/>
                </a:moveTo>
                <a:lnTo>
                  <a:pt x="0" y="0"/>
                </a:lnTo>
                <a:lnTo>
                  <a:pt x="0" y="338356"/>
                </a:lnTo>
                <a:lnTo>
                  <a:pt x="203859" y="338356"/>
                </a:lnTo>
                <a:lnTo>
                  <a:pt x="20385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sp>
        <p:nvSpPr>
          <p:cNvPr id="21" name="Freeform 21"/>
          <p:cNvSpPr/>
          <p:nvPr/>
        </p:nvSpPr>
        <p:spPr>
          <a:xfrm>
            <a:off x="755359" y="547961"/>
            <a:ext cx="546683" cy="544633"/>
          </a:xfrm>
          <a:custGeom>
            <a:avLst/>
            <a:gdLst/>
            <a:ahLst/>
            <a:cxnLst/>
            <a:rect l="l" t="t" r="r" b="b"/>
            <a:pathLst>
              <a:path w="546683" h="544633">
                <a:moveTo>
                  <a:pt x="0" y="0"/>
                </a:moveTo>
                <a:lnTo>
                  <a:pt x="546682" y="0"/>
                </a:lnTo>
                <a:lnTo>
                  <a:pt x="546682" y="544633"/>
                </a:lnTo>
                <a:lnTo>
                  <a:pt x="0" y="5446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sp>
        <p:nvSpPr>
          <p:cNvPr id="22" name="TextBox 22"/>
          <p:cNvSpPr txBox="1"/>
          <p:nvPr/>
        </p:nvSpPr>
        <p:spPr>
          <a:xfrm>
            <a:off x="1534542" y="693503"/>
            <a:ext cx="2123685" cy="30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8"/>
              </a:lnSpc>
              <a:spcBef>
                <a:spcPct val="0"/>
              </a:spcBef>
            </a:pPr>
            <a:r>
              <a:rPr lang="en-US" sz="1798" spc="-116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PIB2CODE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054987" y="807453"/>
            <a:ext cx="810952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Home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498359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About Us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181897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Services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6034591" y="807453"/>
            <a:ext cx="970584" cy="1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b="1" spc="-28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Contact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60469" y="2329907"/>
            <a:ext cx="8989007" cy="2927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9"/>
              </a:lnSpc>
            </a:pPr>
            <a:r>
              <a:rPr lang="en-US" sz="4211" b="1" spc="-273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IMPLEMENTACIÓN DE LA TÉCNICA DE ENCADENAMIENTO TRIMESTRAL EN PYTHON Y SU VISUALIZACIÓN INTERACTIVA</a:t>
            </a:r>
          </a:p>
          <a:p>
            <a:pPr algn="l">
              <a:lnSpc>
                <a:spcPts val="3755"/>
              </a:lnSpc>
            </a:pPr>
            <a:endParaRPr lang="en-US" sz="4211" b="1" spc="-273">
              <a:solidFill>
                <a:srgbClr val="52CFE0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028700" y="5552633"/>
            <a:ext cx="6678531" cy="380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1"/>
              </a:lnSpc>
            </a:pPr>
            <a:r>
              <a:rPr lang="en-US" sz="2799" spc="-55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Stefani Villeda &amp; Paulo Garrido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28700" y="8051065"/>
            <a:ext cx="1983812" cy="306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2100" b="1" spc="-42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Launch It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28700" y="6070590"/>
            <a:ext cx="6678531" cy="935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</a:pPr>
            <a:r>
              <a:rPr lang="en-US" sz="1799" spc="-35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curso: Programación I</a:t>
            </a:r>
          </a:p>
          <a:p>
            <a:pPr algn="l">
              <a:lnSpc>
                <a:spcPts val="2519"/>
              </a:lnSpc>
            </a:pPr>
            <a:r>
              <a:rPr lang="en-US" sz="1799" spc="-35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Programa de Estudios Superiores</a:t>
            </a:r>
          </a:p>
          <a:p>
            <a:pPr algn="l">
              <a:lnSpc>
                <a:spcPts val="2519"/>
              </a:lnSpc>
            </a:pPr>
            <a:r>
              <a:rPr lang="en-US" sz="1799" spc="-35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2025-2026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3" name="Group 3"/>
          <p:cNvGrpSpPr/>
          <p:nvPr/>
        </p:nvGrpSpPr>
        <p:grpSpPr>
          <a:xfrm>
            <a:off x="15780466" y="639280"/>
            <a:ext cx="1478834" cy="453314"/>
            <a:chOff x="0" y="0"/>
            <a:chExt cx="389487" cy="1193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9487" cy="119391"/>
            </a:xfrm>
            <a:custGeom>
              <a:avLst/>
              <a:gdLst/>
              <a:ahLst/>
              <a:cxnLst/>
              <a:rect l="l" t="t" r="r" b="b"/>
              <a:pathLst>
                <a:path w="389487" h="119391">
                  <a:moveTo>
                    <a:pt x="52352" y="0"/>
                  </a:moveTo>
                  <a:lnTo>
                    <a:pt x="337136" y="0"/>
                  </a:lnTo>
                  <a:cubicBezTo>
                    <a:pt x="366049" y="0"/>
                    <a:pt x="389487" y="23439"/>
                    <a:pt x="389487" y="52352"/>
                  </a:cubicBezTo>
                  <a:lnTo>
                    <a:pt x="389487" y="67040"/>
                  </a:lnTo>
                  <a:cubicBezTo>
                    <a:pt x="389487" y="80924"/>
                    <a:pt x="383972" y="94240"/>
                    <a:pt x="374154" y="104058"/>
                  </a:cubicBezTo>
                  <a:cubicBezTo>
                    <a:pt x="364336" y="113876"/>
                    <a:pt x="351020" y="119391"/>
                    <a:pt x="337136" y="119391"/>
                  </a:cubicBezTo>
                  <a:lnTo>
                    <a:pt x="52352" y="119391"/>
                  </a:lnTo>
                  <a:cubicBezTo>
                    <a:pt x="23439" y="119391"/>
                    <a:pt x="0" y="95953"/>
                    <a:pt x="0" y="67040"/>
                  </a:cubicBezTo>
                  <a:lnTo>
                    <a:pt x="0" y="52352"/>
                  </a:lnTo>
                  <a:cubicBezTo>
                    <a:pt x="0" y="23439"/>
                    <a:pt x="23439" y="0"/>
                    <a:pt x="523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575"/>
              <a:ext cx="389487" cy="90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25453" y="1693555"/>
            <a:ext cx="15796929" cy="1758056"/>
            <a:chOff x="0" y="0"/>
            <a:chExt cx="6280505" cy="69896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280505" cy="698964"/>
            </a:xfrm>
            <a:custGeom>
              <a:avLst/>
              <a:gdLst/>
              <a:ahLst/>
              <a:cxnLst/>
              <a:rect l="l" t="t" r="r" b="b"/>
              <a:pathLst>
                <a:path w="6280505" h="698964">
                  <a:moveTo>
                    <a:pt x="24505" y="0"/>
                  </a:moveTo>
                  <a:lnTo>
                    <a:pt x="6256001" y="0"/>
                  </a:lnTo>
                  <a:cubicBezTo>
                    <a:pt x="6269534" y="0"/>
                    <a:pt x="6280505" y="10971"/>
                    <a:pt x="6280505" y="24505"/>
                  </a:cubicBezTo>
                  <a:lnTo>
                    <a:pt x="6280505" y="674459"/>
                  </a:lnTo>
                  <a:cubicBezTo>
                    <a:pt x="6280505" y="687993"/>
                    <a:pt x="6269534" y="698964"/>
                    <a:pt x="6256001" y="698964"/>
                  </a:cubicBezTo>
                  <a:lnTo>
                    <a:pt x="24505" y="698964"/>
                  </a:lnTo>
                  <a:cubicBezTo>
                    <a:pt x="18006" y="698964"/>
                    <a:pt x="11773" y="696382"/>
                    <a:pt x="7177" y="691786"/>
                  </a:cubicBezTo>
                  <a:cubicBezTo>
                    <a:pt x="2582" y="687191"/>
                    <a:pt x="0" y="680958"/>
                    <a:pt x="0" y="674459"/>
                  </a:cubicBezTo>
                  <a:lnTo>
                    <a:pt x="0" y="24505"/>
                  </a:lnTo>
                  <a:cubicBezTo>
                    <a:pt x="0" y="18006"/>
                    <a:pt x="2582" y="11773"/>
                    <a:pt x="7177" y="7177"/>
                  </a:cubicBezTo>
                  <a:cubicBezTo>
                    <a:pt x="11773" y="2582"/>
                    <a:pt x="18006" y="0"/>
                    <a:pt x="24505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7625"/>
              <a:ext cx="6280505" cy="6513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85003" y="1848736"/>
            <a:ext cx="15477830" cy="1447695"/>
            <a:chOff x="0" y="0"/>
            <a:chExt cx="6319315" cy="59106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19315" cy="591067"/>
            </a:xfrm>
            <a:custGeom>
              <a:avLst/>
              <a:gdLst/>
              <a:ahLst/>
              <a:cxnLst/>
              <a:rect l="l" t="t" r="r" b="b"/>
              <a:pathLst>
                <a:path w="6319315" h="591067">
                  <a:moveTo>
                    <a:pt x="25010" y="0"/>
                  </a:moveTo>
                  <a:lnTo>
                    <a:pt x="6294305" y="0"/>
                  </a:lnTo>
                  <a:cubicBezTo>
                    <a:pt x="6300938" y="0"/>
                    <a:pt x="6307299" y="2635"/>
                    <a:pt x="6311990" y="7325"/>
                  </a:cubicBezTo>
                  <a:cubicBezTo>
                    <a:pt x="6316680" y="12015"/>
                    <a:pt x="6319315" y="18377"/>
                    <a:pt x="6319315" y="25010"/>
                  </a:cubicBezTo>
                  <a:lnTo>
                    <a:pt x="6319315" y="566058"/>
                  </a:lnTo>
                  <a:cubicBezTo>
                    <a:pt x="6319315" y="579870"/>
                    <a:pt x="6308117" y="591067"/>
                    <a:pt x="6294305" y="591067"/>
                  </a:cubicBezTo>
                  <a:lnTo>
                    <a:pt x="25010" y="591067"/>
                  </a:lnTo>
                  <a:cubicBezTo>
                    <a:pt x="11197" y="591067"/>
                    <a:pt x="0" y="579870"/>
                    <a:pt x="0" y="566058"/>
                  </a:cubicBezTo>
                  <a:lnTo>
                    <a:pt x="0" y="25010"/>
                  </a:lnTo>
                  <a:cubicBezTo>
                    <a:pt x="0" y="11197"/>
                    <a:pt x="11197" y="0"/>
                    <a:pt x="25010" y="0"/>
                  </a:cubicBezTo>
                  <a:close/>
                </a:path>
              </a:pathLst>
            </a:custGeom>
            <a:blipFill>
              <a:blip r:embed="rId3"/>
              <a:stretch>
                <a:fillRect t="-7466" b="-7466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1088025" y="672278"/>
            <a:ext cx="240442" cy="359092"/>
          </a:xfrm>
          <a:custGeom>
            <a:avLst/>
            <a:gdLst/>
            <a:ahLst/>
            <a:cxnLst/>
            <a:rect l="l" t="t" r="r" b="b"/>
            <a:pathLst>
              <a:path w="240442" h="359092">
                <a:moveTo>
                  <a:pt x="0" y="0"/>
                </a:moveTo>
                <a:lnTo>
                  <a:pt x="240442" y="0"/>
                </a:lnTo>
                <a:lnTo>
                  <a:pt x="240442" y="359092"/>
                </a:lnTo>
                <a:lnTo>
                  <a:pt x="0" y="3590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2" name="Group 12"/>
          <p:cNvGrpSpPr/>
          <p:nvPr/>
        </p:nvGrpSpPr>
        <p:grpSpPr>
          <a:xfrm>
            <a:off x="16635046" y="8634046"/>
            <a:ext cx="624254" cy="62425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GT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flipH="1">
            <a:off x="16865622" y="8776995"/>
            <a:ext cx="203860" cy="338357"/>
          </a:xfrm>
          <a:custGeom>
            <a:avLst/>
            <a:gdLst/>
            <a:ahLst/>
            <a:cxnLst/>
            <a:rect l="l" t="t" r="r" b="b"/>
            <a:pathLst>
              <a:path w="203860" h="338357">
                <a:moveTo>
                  <a:pt x="203860" y="0"/>
                </a:moveTo>
                <a:lnTo>
                  <a:pt x="0" y="0"/>
                </a:lnTo>
                <a:lnTo>
                  <a:pt x="0" y="338356"/>
                </a:lnTo>
                <a:lnTo>
                  <a:pt x="203860" y="338356"/>
                </a:lnTo>
                <a:lnTo>
                  <a:pt x="20386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6" name="Group 16"/>
          <p:cNvGrpSpPr/>
          <p:nvPr/>
        </p:nvGrpSpPr>
        <p:grpSpPr>
          <a:xfrm>
            <a:off x="1387792" y="3633234"/>
            <a:ext cx="11619273" cy="6073719"/>
            <a:chOff x="0" y="0"/>
            <a:chExt cx="3511173" cy="183538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511173" cy="1835389"/>
            </a:xfrm>
            <a:custGeom>
              <a:avLst/>
              <a:gdLst/>
              <a:ahLst/>
              <a:cxnLst/>
              <a:rect l="l" t="t" r="r" b="b"/>
              <a:pathLst>
                <a:path w="3511173" h="1835389">
                  <a:moveTo>
                    <a:pt x="33315" y="0"/>
                  </a:moveTo>
                  <a:lnTo>
                    <a:pt x="3477858" y="0"/>
                  </a:lnTo>
                  <a:cubicBezTo>
                    <a:pt x="3496258" y="0"/>
                    <a:pt x="3511173" y="14916"/>
                    <a:pt x="3511173" y="33315"/>
                  </a:cubicBezTo>
                  <a:lnTo>
                    <a:pt x="3511173" y="1802074"/>
                  </a:lnTo>
                  <a:cubicBezTo>
                    <a:pt x="3511173" y="1810909"/>
                    <a:pt x="3507663" y="1819383"/>
                    <a:pt x="3501416" y="1825631"/>
                  </a:cubicBezTo>
                  <a:cubicBezTo>
                    <a:pt x="3495168" y="1831879"/>
                    <a:pt x="3486694" y="1835389"/>
                    <a:pt x="3477858" y="1835389"/>
                  </a:cubicBezTo>
                  <a:lnTo>
                    <a:pt x="33315" y="1835389"/>
                  </a:lnTo>
                  <a:cubicBezTo>
                    <a:pt x="24479" y="1835389"/>
                    <a:pt x="16006" y="1831879"/>
                    <a:pt x="9758" y="1825631"/>
                  </a:cubicBezTo>
                  <a:cubicBezTo>
                    <a:pt x="3510" y="1819383"/>
                    <a:pt x="0" y="1810909"/>
                    <a:pt x="0" y="1802074"/>
                  </a:cubicBezTo>
                  <a:lnTo>
                    <a:pt x="0" y="33315"/>
                  </a:lnTo>
                  <a:cubicBezTo>
                    <a:pt x="0" y="24479"/>
                    <a:pt x="3510" y="16006"/>
                    <a:pt x="9758" y="9758"/>
                  </a:cubicBezTo>
                  <a:cubicBezTo>
                    <a:pt x="16006" y="3510"/>
                    <a:pt x="24479" y="0"/>
                    <a:pt x="33315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47625"/>
              <a:ext cx="3511173" cy="17877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597707" y="3837401"/>
            <a:ext cx="11083275" cy="5681519"/>
            <a:chOff x="0" y="0"/>
            <a:chExt cx="1157246" cy="59322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157246" cy="593229"/>
            </a:xfrm>
            <a:custGeom>
              <a:avLst/>
              <a:gdLst/>
              <a:ahLst/>
              <a:cxnLst/>
              <a:rect l="l" t="t" r="r" b="b"/>
              <a:pathLst>
                <a:path w="1157246" h="593229">
                  <a:moveTo>
                    <a:pt x="11875" y="0"/>
                  </a:moveTo>
                  <a:lnTo>
                    <a:pt x="1145371" y="0"/>
                  </a:lnTo>
                  <a:cubicBezTo>
                    <a:pt x="1151929" y="0"/>
                    <a:pt x="1157246" y="5317"/>
                    <a:pt x="1157246" y="11875"/>
                  </a:cubicBezTo>
                  <a:lnTo>
                    <a:pt x="1157246" y="581354"/>
                  </a:lnTo>
                  <a:cubicBezTo>
                    <a:pt x="1157246" y="587912"/>
                    <a:pt x="1151929" y="593229"/>
                    <a:pt x="1145371" y="593229"/>
                  </a:cubicBezTo>
                  <a:lnTo>
                    <a:pt x="11875" y="593229"/>
                  </a:lnTo>
                  <a:cubicBezTo>
                    <a:pt x="5317" y="593229"/>
                    <a:pt x="0" y="587912"/>
                    <a:pt x="0" y="581354"/>
                  </a:cubicBezTo>
                  <a:lnTo>
                    <a:pt x="0" y="11875"/>
                  </a:lnTo>
                  <a:cubicBezTo>
                    <a:pt x="0" y="5317"/>
                    <a:pt x="5317" y="0"/>
                    <a:pt x="11875" y="0"/>
                  </a:cubicBezTo>
                  <a:close/>
                </a:path>
              </a:pathLst>
            </a:custGeom>
            <a:blipFill>
              <a:blip r:embed="rId8"/>
              <a:stretch>
                <a:fillRect l="-380" r="-380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7054987" y="807453"/>
            <a:ext cx="810952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Home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498359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About Us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181897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Services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034591" y="807453"/>
            <a:ext cx="970584" cy="1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b="1" spc="-28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Contact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68768" y="679407"/>
            <a:ext cx="2123685" cy="30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8"/>
              </a:lnSpc>
              <a:spcBef>
                <a:spcPct val="0"/>
              </a:spcBef>
            </a:pPr>
            <a:r>
              <a:rPr lang="en-US" sz="1798" spc="-116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PIB2CODE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3" name="Group 3"/>
          <p:cNvGrpSpPr/>
          <p:nvPr/>
        </p:nvGrpSpPr>
        <p:grpSpPr>
          <a:xfrm>
            <a:off x="15780466" y="639280"/>
            <a:ext cx="1478834" cy="453314"/>
            <a:chOff x="0" y="0"/>
            <a:chExt cx="389487" cy="1193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9487" cy="119391"/>
            </a:xfrm>
            <a:custGeom>
              <a:avLst/>
              <a:gdLst/>
              <a:ahLst/>
              <a:cxnLst/>
              <a:rect l="l" t="t" r="r" b="b"/>
              <a:pathLst>
                <a:path w="389487" h="119391">
                  <a:moveTo>
                    <a:pt x="52352" y="0"/>
                  </a:moveTo>
                  <a:lnTo>
                    <a:pt x="337136" y="0"/>
                  </a:lnTo>
                  <a:cubicBezTo>
                    <a:pt x="366049" y="0"/>
                    <a:pt x="389487" y="23439"/>
                    <a:pt x="389487" y="52352"/>
                  </a:cubicBezTo>
                  <a:lnTo>
                    <a:pt x="389487" y="67040"/>
                  </a:lnTo>
                  <a:cubicBezTo>
                    <a:pt x="389487" y="80924"/>
                    <a:pt x="383972" y="94240"/>
                    <a:pt x="374154" y="104058"/>
                  </a:cubicBezTo>
                  <a:cubicBezTo>
                    <a:pt x="364336" y="113876"/>
                    <a:pt x="351020" y="119391"/>
                    <a:pt x="337136" y="119391"/>
                  </a:cubicBezTo>
                  <a:lnTo>
                    <a:pt x="52352" y="119391"/>
                  </a:lnTo>
                  <a:cubicBezTo>
                    <a:pt x="23439" y="119391"/>
                    <a:pt x="0" y="95953"/>
                    <a:pt x="0" y="67040"/>
                  </a:cubicBezTo>
                  <a:lnTo>
                    <a:pt x="0" y="52352"/>
                  </a:lnTo>
                  <a:cubicBezTo>
                    <a:pt x="0" y="23439"/>
                    <a:pt x="23439" y="0"/>
                    <a:pt x="523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575"/>
              <a:ext cx="389487" cy="90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5400000">
            <a:off x="1088025" y="672278"/>
            <a:ext cx="240442" cy="359092"/>
          </a:xfrm>
          <a:custGeom>
            <a:avLst/>
            <a:gdLst/>
            <a:ahLst/>
            <a:cxnLst/>
            <a:rect l="l" t="t" r="r" b="b"/>
            <a:pathLst>
              <a:path w="240442" h="359092">
                <a:moveTo>
                  <a:pt x="0" y="0"/>
                </a:moveTo>
                <a:lnTo>
                  <a:pt x="240442" y="0"/>
                </a:lnTo>
                <a:lnTo>
                  <a:pt x="240442" y="359092"/>
                </a:lnTo>
                <a:lnTo>
                  <a:pt x="0" y="359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7" name="Group 7"/>
          <p:cNvGrpSpPr/>
          <p:nvPr/>
        </p:nvGrpSpPr>
        <p:grpSpPr>
          <a:xfrm>
            <a:off x="16635046" y="8634046"/>
            <a:ext cx="624254" cy="624254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GT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flipH="1">
            <a:off x="16865622" y="8776995"/>
            <a:ext cx="203860" cy="338357"/>
          </a:xfrm>
          <a:custGeom>
            <a:avLst/>
            <a:gdLst/>
            <a:ahLst/>
            <a:cxnLst/>
            <a:rect l="l" t="t" r="r" b="b"/>
            <a:pathLst>
              <a:path w="203860" h="338357">
                <a:moveTo>
                  <a:pt x="203860" y="0"/>
                </a:moveTo>
                <a:lnTo>
                  <a:pt x="0" y="0"/>
                </a:lnTo>
                <a:lnTo>
                  <a:pt x="0" y="338356"/>
                </a:lnTo>
                <a:lnTo>
                  <a:pt x="203860" y="338356"/>
                </a:lnTo>
                <a:lnTo>
                  <a:pt x="20386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1" name="Group 11"/>
          <p:cNvGrpSpPr/>
          <p:nvPr/>
        </p:nvGrpSpPr>
        <p:grpSpPr>
          <a:xfrm>
            <a:off x="10933504" y="5508627"/>
            <a:ext cx="6325796" cy="1018237"/>
            <a:chOff x="0" y="0"/>
            <a:chExt cx="1666053" cy="2681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66053" cy="268178"/>
            </a:xfrm>
            <a:custGeom>
              <a:avLst/>
              <a:gdLst/>
              <a:ahLst/>
              <a:cxnLst/>
              <a:rect l="l" t="t" r="r" b="b"/>
              <a:pathLst>
                <a:path w="1666053" h="268178">
                  <a:moveTo>
                    <a:pt x="36716" y="0"/>
                  </a:moveTo>
                  <a:lnTo>
                    <a:pt x="1629337" y="0"/>
                  </a:lnTo>
                  <a:cubicBezTo>
                    <a:pt x="1639075" y="0"/>
                    <a:pt x="1648414" y="3868"/>
                    <a:pt x="1655299" y="10754"/>
                  </a:cubicBezTo>
                  <a:cubicBezTo>
                    <a:pt x="1662185" y="17639"/>
                    <a:pt x="1666053" y="26978"/>
                    <a:pt x="1666053" y="36716"/>
                  </a:cubicBezTo>
                  <a:lnTo>
                    <a:pt x="1666053" y="231462"/>
                  </a:lnTo>
                  <a:cubicBezTo>
                    <a:pt x="1666053" y="241199"/>
                    <a:pt x="1662185" y="250538"/>
                    <a:pt x="1655299" y="257424"/>
                  </a:cubicBezTo>
                  <a:cubicBezTo>
                    <a:pt x="1648414" y="264309"/>
                    <a:pt x="1639075" y="268178"/>
                    <a:pt x="1629337" y="268178"/>
                  </a:cubicBezTo>
                  <a:lnTo>
                    <a:pt x="36716" y="268178"/>
                  </a:lnTo>
                  <a:cubicBezTo>
                    <a:pt x="26978" y="268178"/>
                    <a:pt x="17639" y="264309"/>
                    <a:pt x="10754" y="257424"/>
                  </a:cubicBezTo>
                  <a:cubicBezTo>
                    <a:pt x="3868" y="250538"/>
                    <a:pt x="0" y="241199"/>
                    <a:pt x="0" y="231462"/>
                  </a:cubicBezTo>
                  <a:lnTo>
                    <a:pt x="0" y="36716"/>
                  </a:lnTo>
                  <a:cubicBezTo>
                    <a:pt x="0" y="26978"/>
                    <a:pt x="3868" y="17639"/>
                    <a:pt x="10754" y="10754"/>
                  </a:cubicBezTo>
                  <a:cubicBezTo>
                    <a:pt x="17639" y="3868"/>
                    <a:pt x="26978" y="0"/>
                    <a:pt x="3671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8575"/>
              <a:ext cx="1666053" cy="2396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811760" y="4966244"/>
            <a:ext cx="3982350" cy="3256524"/>
            <a:chOff x="0" y="0"/>
            <a:chExt cx="722142" cy="69273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22142" cy="692733"/>
            </a:xfrm>
            <a:custGeom>
              <a:avLst/>
              <a:gdLst/>
              <a:ahLst/>
              <a:cxnLst/>
              <a:rect l="l" t="t" r="r" b="b"/>
              <a:pathLst>
                <a:path w="722142" h="692733">
                  <a:moveTo>
                    <a:pt x="86140" y="0"/>
                  </a:moveTo>
                  <a:lnTo>
                    <a:pt x="636002" y="0"/>
                  </a:lnTo>
                  <a:cubicBezTo>
                    <a:pt x="658848" y="0"/>
                    <a:pt x="680758" y="9075"/>
                    <a:pt x="696912" y="25230"/>
                  </a:cubicBezTo>
                  <a:cubicBezTo>
                    <a:pt x="713067" y="41384"/>
                    <a:pt x="722142" y="63294"/>
                    <a:pt x="722142" y="86140"/>
                  </a:cubicBezTo>
                  <a:lnTo>
                    <a:pt x="722142" y="606593"/>
                  </a:lnTo>
                  <a:cubicBezTo>
                    <a:pt x="722142" y="654167"/>
                    <a:pt x="683576" y="692733"/>
                    <a:pt x="636002" y="692733"/>
                  </a:cubicBezTo>
                  <a:lnTo>
                    <a:pt x="86140" y="692733"/>
                  </a:lnTo>
                  <a:cubicBezTo>
                    <a:pt x="63294" y="692733"/>
                    <a:pt x="41384" y="683658"/>
                    <a:pt x="25230" y="667503"/>
                  </a:cubicBezTo>
                  <a:cubicBezTo>
                    <a:pt x="9075" y="651349"/>
                    <a:pt x="0" y="629439"/>
                    <a:pt x="0" y="606593"/>
                  </a:cubicBezTo>
                  <a:lnTo>
                    <a:pt x="0" y="86140"/>
                  </a:lnTo>
                  <a:cubicBezTo>
                    <a:pt x="0" y="63294"/>
                    <a:pt x="9075" y="41384"/>
                    <a:pt x="25230" y="25230"/>
                  </a:cubicBezTo>
                  <a:cubicBezTo>
                    <a:pt x="41384" y="9075"/>
                    <a:pt x="63294" y="0"/>
                    <a:pt x="86140" y="0"/>
                  </a:cubicBezTo>
                  <a:close/>
                </a:path>
              </a:pathLst>
            </a:custGeom>
            <a:blipFill>
              <a:blip r:embed="rId7"/>
              <a:stretch>
                <a:fillRect t="-2122" b="-2122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7054987" y="807453"/>
            <a:ext cx="810952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Home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498359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About Us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181897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Services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034591" y="807453"/>
            <a:ext cx="970584" cy="1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b="1" spc="-28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Contact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70519" y="2087677"/>
            <a:ext cx="8464832" cy="1635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15"/>
              </a:lnSpc>
            </a:pPr>
            <a:r>
              <a:rPr lang="en-US" sz="12549" b="1" spc="-815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THANK YOU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933504" y="5821023"/>
            <a:ext cx="6325796" cy="423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1"/>
              </a:lnSpc>
            </a:pPr>
            <a:r>
              <a:rPr lang="en-US" sz="2799" b="1" spc="-5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¿preguntas?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668768" y="679407"/>
            <a:ext cx="2123685" cy="30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8"/>
              </a:lnSpc>
              <a:spcBef>
                <a:spcPct val="0"/>
              </a:spcBef>
            </a:pPr>
            <a:r>
              <a:rPr lang="en-US" sz="1798" spc="-116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PIB2CODE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3" name="Group 3"/>
          <p:cNvGrpSpPr/>
          <p:nvPr/>
        </p:nvGrpSpPr>
        <p:grpSpPr>
          <a:xfrm>
            <a:off x="15780466" y="639280"/>
            <a:ext cx="1478834" cy="453314"/>
            <a:chOff x="0" y="0"/>
            <a:chExt cx="389487" cy="1193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9487" cy="119391"/>
            </a:xfrm>
            <a:custGeom>
              <a:avLst/>
              <a:gdLst/>
              <a:ahLst/>
              <a:cxnLst/>
              <a:rect l="l" t="t" r="r" b="b"/>
              <a:pathLst>
                <a:path w="389487" h="119391">
                  <a:moveTo>
                    <a:pt x="52352" y="0"/>
                  </a:moveTo>
                  <a:lnTo>
                    <a:pt x="337136" y="0"/>
                  </a:lnTo>
                  <a:cubicBezTo>
                    <a:pt x="366049" y="0"/>
                    <a:pt x="389487" y="23439"/>
                    <a:pt x="389487" y="52352"/>
                  </a:cubicBezTo>
                  <a:lnTo>
                    <a:pt x="389487" y="67040"/>
                  </a:lnTo>
                  <a:cubicBezTo>
                    <a:pt x="389487" y="80924"/>
                    <a:pt x="383972" y="94240"/>
                    <a:pt x="374154" y="104058"/>
                  </a:cubicBezTo>
                  <a:cubicBezTo>
                    <a:pt x="364336" y="113876"/>
                    <a:pt x="351020" y="119391"/>
                    <a:pt x="337136" y="119391"/>
                  </a:cubicBezTo>
                  <a:lnTo>
                    <a:pt x="52352" y="119391"/>
                  </a:lnTo>
                  <a:cubicBezTo>
                    <a:pt x="23439" y="119391"/>
                    <a:pt x="0" y="95953"/>
                    <a:pt x="0" y="67040"/>
                  </a:cubicBezTo>
                  <a:lnTo>
                    <a:pt x="0" y="52352"/>
                  </a:lnTo>
                  <a:cubicBezTo>
                    <a:pt x="0" y="23439"/>
                    <a:pt x="23439" y="0"/>
                    <a:pt x="523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575"/>
              <a:ext cx="389487" cy="90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411853" y="2871608"/>
            <a:ext cx="6847447" cy="684161"/>
            <a:chOff x="0" y="0"/>
            <a:chExt cx="1803443" cy="18019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03443" cy="180191"/>
            </a:xfrm>
            <a:custGeom>
              <a:avLst/>
              <a:gdLst/>
              <a:ahLst/>
              <a:cxnLst/>
              <a:rect l="l" t="t" r="r" b="b"/>
              <a:pathLst>
                <a:path w="1803443" h="180191">
                  <a:moveTo>
                    <a:pt x="33919" y="0"/>
                  </a:moveTo>
                  <a:lnTo>
                    <a:pt x="1769524" y="0"/>
                  </a:lnTo>
                  <a:cubicBezTo>
                    <a:pt x="1778520" y="0"/>
                    <a:pt x="1787147" y="3574"/>
                    <a:pt x="1793508" y="9935"/>
                  </a:cubicBezTo>
                  <a:cubicBezTo>
                    <a:pt x="1799869" y="16296"/>
                    <a:pt x="1803443" y="24923"/>
                    <a:pt x="1803443" y="33919"/>
                  </a:cubicBezTo>
                  <a:lnTo>
                    <a:pt x="1803443" y="146272"/>
                  </a:lnTo>
                  <a:cubicBezTo>
                    <a:pt x="1803443" y="155267"/>
                    <a:pt x="1799869" y="163895"/>
                    <a:pt x="1793508" y="170256"/>
                  </a:cubicBezTo>
                  <a:cubicBezTo>
                    <a:pt x="1787147" y="176617"/>
                    <a:pt x="1778520" y="180191"/>
                    <a:pt x="1769524" y="180191"/>
                  </a:cubicBezTo>
                  <a:lnTo>
                    <a:pt x="33919" y="180191"/>
                  </a:lnTo>
                  <a:cubicBezTo>
                    <a:pt x="15186" y="180191"/>
                    <a:pt x="0" y="165005"/>
                    <a:pt x="0" y="146272"/>
                  </a:cubicBezTo>
                  <a:lnTo>
                    <a:pt x="0" y="33919"/>
                  </a:lnTo>
                  <a:cubicBezTo>
                    <a:pt x="0" y="24923"/>
                    <a:pt x="3574" y="16296"/>
                    <a:pt x="9935" y="9935"/>
                  </a:cubicBezTo>
                  <a:cubicBezTo>
                    <a:pt x="16296" y="3574"/>
                    <a:pt x="24923" y="0"/>
                    <a:pt x="3391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8575"/>
              <a:ext cx="1803443" cy="1516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892204" y="5229675"/>
            <a:ext cx="6847447" cy="1812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17"/>
              </a:lnSpc>
            </a:pPr>
            <a:r>
              <a:rPr lang="en-US" sz="7249" b="1" spc="-471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LIBRERIAS UTILIZADAS</a:t>
            </a:r>
          </a:p>
        </p:txBody>
      </p:sp>
      <p:sp>
        <p:nvSpPr>
          <p:cNvPr id="10" name="Freeform 10"/>
          <p:cNvSpPr/>
          <p:nvPr/>
        </p:nvSpPr>
        <p:spPr>
          <a:xfrm rot="5400000">
            <a:off x="1088025" y="672278"/>
            <a:ext cx="240442" cy="359092"/>
          </a:xfrm>
          <a:custGeom>
            <a:avLst/>
            <a:gdLst/>
            <a:ahLst/>
            <a:cxnLst/>
            <a:rect l="l" t="t" r="r" b="b"/>
            <a:pathLst>
              <a:path w="240442" h="359092">
                <a:moveTo>
                  <a:pt x="0" y="0"/>
                </a:moveTo>
                <a:lnTo>
                  <a:pt x="240442" y="0"/>
                </a:lnTo>
                <a:lnTo>
                  <a:pt x="240442" y="359092"/>
                </a:lnTo>
                <a:lnTo>
                  <a:pt x="0" y="359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sp>
        <p:nvSpPr>
          <p:cNvPr id="11" name="TextBox 11"/>
          <p:cNvSpPr txBox="1"/>
          <p:nvPr/>
        </p:nvSpPr>
        <p:spPr>
          <a:xfrm>
            <a:off x="1534542" y="693503"/>
            <a:ext cx="2123685" cy="30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8"/>
              </a:lnSpc>
              <a:spcBef>
                <a:spcPct val="0"/>
              </a:spcBef>
            </a:pPr>
            <a:r>
              <a:rPr lang="en-US" sz="1798" spc="-116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PIB2CODE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054987" y="807453"/>
            <a:ext cx="810952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Home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498359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About Us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181897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Services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034591" y="807453"/>
            <a:ext cx="970584" cy="1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b="1" spc="-28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Contact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411853" y="3016966"/>
            <a:ext cx="6847447" cy="423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1"/>
              </a:lnSpc>
            </a:pPr>
            <a:r>
              <a:rPr lang="en-US" sz="2799" b="1" spc="-5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Paquetes utilizados en el proyecto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144000" y="5699753"/>
            <a:ext cx="624254" cy="62425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GT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 flipH="1">
            <a:off x="9374577" y="5842701"/>
            <a:ext cx="203860" cy="338357"/>
          </a:xfrm>
          <a:custGeom>
            <a:avLst/>
            <a:gdLst/>
            <a:ahLst/>
            <a:cxnLst/>
            <a:rect l="l" t="t" r="r" b="b"/>
            <a:pathLst>
              <a:path w="203860" h="338357">
                <a:moveTo>
                  <a:pt x="203859" y="0"/>
                </a:moveTo>
                <a:lnTo>
                  <a:pt x="0" y="0"/>
                </a:lnTo>
                <a:lnTo>
                  <a:pt x="0" y="338357"/>
                </a:lnTo>
                <a:lnTo>
                  <a:pt x="203859" y="338357"/>
                </a:lnTo>
                <a:lnTo>
                  <a:pt x="203859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21" name="Group 21"/>
          <p:cNvGrpSpPr/>
          <p:nvPr/>
        </p:nvGrpSpPr>
        <p:grpSpPr>
          <a:xfrm>
            <a:off x="1028700" y="2871608"/>
            <a:ext cx="3520029" cy="2934293"/>
            <a:chOff x="0" y="0"/>
            <a:chExt cx="1707956" cy="14237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707956" cy="1423750"/>
            </a:xfrm>
            <a:custGeom>
              <a:avLst/>
              <a:gdLst/>
              <a:ahLst/>
              <a:cxnLst/>
              <a:rect l="l" t="t" r="r" b="b"/>
              <a:pathLst>
                <a:path w="1707956" h="1423750">
                  <a:moveTo>
                    <a:pt x="109970" y="0"/>
                  </a:moveTo>
                  <a:lnTo>
                    <a:pt x="1597986" y="0"/>
                  </a:lnTo>
                  <a:cubicBezTo>
                    <a:pt x="1658721" y="0"/>
                    <a:pt x="1707956" y="49235"/>
                    <a:pt x="1707956" y="109970"/>
                  </a:cubicBezTo>
                  <a:lnTo>
                    <a:pt x="1707956" y="1313781"/>
                  </a:lnTo>
                  <a:cubicBezTo>
                    <a:pt x="1707956" y="1342947"/>
                    <a:pt x="1696370" y="1370918"/>
                    <a:pt x="1675746" y="1391541"/>
                  </a:cubicBezTo>
                  <a:cubicBezTo>
                    <a:pt x="1655123" y="1412164"/>
                    <a:pt x="1627152" y="1423750"/>
                    <a:pt x="1597986" y="1423750"/>
                  </a:cubicBezTo>
                  <a:lnTo>
                    <a:pt x="109970" y="1423750"/>
                  </a:lnTo>
                  <a:cubicBezTo>
                    <a:pt x="80804" y="1423750"/>
                    <a:pt x="52833" y="1412164"/>
                    <a:pt x="32209" y="1391541"/>
                  </a:cubicBezTo>
                  <a:cubicBezTo>
                    <a:pt x="11586" y="1370918"/>
                    <a:pt x="0" y="1342947"/>
                    <a:pt x="0" y="1313781"/>
                  </a:cubicBezTo>
                  <a:lnTo>
                    <a:pt x="0" y="109970"/>
                  </a:lnTo>
                  <a:cubicBezTo>
                    <a:pt x="0" y="80804"/>
                    <a:pt x="11586" y="52833"/>
                    <a:pt x="32209" y="32209"/>
                  </a:cubicBezTo>
                  <a:cubicBezTo>
                    <a:pt x="52833" y="11586"/>
                    <a:pt x="80804" y="0"/>
                    <a:pt x="109970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47625"/>
              <a:ext cx="1707956" cy="137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28700" y="2871608"/>
            <a:ext cx="3520029" cy="2934293"/>
            <a:chOff x="0" y="0"/>
            <a:chExt cx="1707956" cy="142375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707956" cy="1423750"/>
            </a:xfrm>
            <a:custGeom>
              <a:avLst/>
              <a:gdLst/>
              <a:ahLst/>
              <a:cxnLst/>
              <a:rect l="l" t="t" r="r" b="b"/>
              <a:pathLst>
                <a:path w="1707956" h="1423750">
                  <a:moveTo>
                    <a:pt x="109970" y="0"/>
                  </a:moveTo>
                  <a:lnTo>
                    <a:pt x="1597986" y="0"/>
                  </a:lnTo>
                  <a:cubicBezTo>
                    <a:pt x="1658721" y="0"/>
                    <a:pt x="1707956" y="49235"/>
                    <a:pt x="1707956" y="109970"/>
                  </a:cubicBezTo>
                  <a:lnTo>
                    <a:pt x="1707956" y="1313781"/>
                  </a:lnTo>
                  <a:cubicBezTo>
                    <a:pt x="1707956" y="1342947"/>
                    <a:pt x="1696370" y="1370918"/>
                    <a:pt x="1675746" y="1391541"/>
                  </a:cubicBezTo>
                  <a:cubicBezTo>
                    <a:pt x="1655123" y="1412164"/>
                    <a:pt x="1627152" y="1423750"/>
                    <a:pt x="1597986" y="1423750"/>
                  </a:cubicBezTo>
                  <a:lnTo>
                    <a:pt x="109970" y="1423750"/>
                  </a:lnTo>
                  <a:cubicBezTo>
                    <a:pt x="80804" y="1423750"/>
                    <a:pt x="52833" y="1412164"/>
                    <a:pt x="32209" y="1391541"/>
                  </a:cubicBezTo>
                  <a:cubicBezTo>
                    <a:pt x="11586" y="1370918"/>
                    <a:pt x="0" y="1342947"/>
                    <a:pt x="0" y="1313781"/>
                  </a:cubicBezTo>
                  <a:lnTo>
                    <a:pt x="0" y="109970"/>
                  </a:lnTo>
                  <a:cubicBezTo>
                    <a:pt x="0" y="80804"/>
                    <a:pt x="11586" y="52833"/>
                    <a:pt x="32209" y="32209"/>
                  </a:cubicBezTo>
                  <a:cubicBezTo>
                    <a:pt x="52833" y="11586"/>
                    <a:pt x="80804" y="0"/>
                    <a:pt x="1099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4AA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47625"/>
              <a:ext cx="1707956" cy="137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416638" y="3497724"/>
            <a:ext cx="2744152" cy="1543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7"/>
              </a:lnSpc>
            </a:pPr>
            <a:r>
              <a:rPr lang="en-US" sz="3699" b="1" spc="-73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Panda</a:t>
            </a:r>
          </a:p>
          <a:p>
            <a:pPr algn="ctr">
              <a:lnSpc>
                <a:spcPts val="3535"/>
              </a:lnSpc>
            </a:pPr>
            <a:r>
              <a:rPr lang="en-US" sz="3399" b="1" spc="-67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y </a:t>
            </a:r>
          </a:p>
          <a:p>
            <a:pPr algn="ctr">
              <a:lnSpc>
                <a:spcPts val="3535"/>
              </a:lnSpc>
            </a:pPr>
            <a:r>
              <a:rPr lang="en-US" sz="3399" b="1" spc="-67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Openpyxl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5113991" y="2871608"/>
            <a:ext cx="3520029" cy="2934293"/>
            <a:chOff x="0" y="0"/>
            <a:chExt cx="1707956" cy="142375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707956" cy="1423750"/>
            </a:xfrm>
            <a:custGeom>
              <a:avLst/>
              <a:gdLst/>
              <a:ahLst/>
              <a:cxnLst/>
              <a:rect l="l" t="t" r="r" b="b"/>
              <a:pathLst>
                <a:path w="1707956" h="1423750">
                  <a:moveTo>
                    <a:pt x="109970" y="0"/>
                  </a:moveTo>
                  <a:lnTo>
                    <a:pt x="1597986" y="0"/>
                  </a:lnTo>
                  <a:cubicBezTo>
                    <a:pt x="1658721" y="0"/>
                    <a:pt x="1707956" y="49235"/>
                    <a:pt x="1707956" y="109970"/>
                  </a:cubicBezTo>
                  <a:lnTo>
                    <a:pt x="1707956" y="1313781"/>
                  </a:lnTo>
                  <a:cubicBezTo>
                    <a:pt x="1707956" y="1342947"/>
                    <a:pt x="1696370" y="1370918"/>
                    <a:pt x="1675746" y="1391541"/>
                  </a:cubicBezTo>
                  <a:cubicBezTo>
                    <a:pt x="1655123" y="1412164"/>
                    <a:pt x="1627152" y="1423750"/>
                    <a:pt x="1597986" y="1423750"/>
                  </a:cubicBezTo>
                  <a:lnTo>
                    <a:pt x="109970" y="1423750"/>
                  </a:lnTo>
                  <a:cubicBezTo>
                    <a:pt x="80804" y="1423750"/>
                    <a:pt x="52833" y="1412164"/>
                    <a:pt x="32209" y="1391541"/>
                  </a:cubicBezTo>
                  <a:cubicBezTo>
                    <a:pt x="11586" y="1370918"/>
                    <a:pt x="0" y="1342947"/>
                    <a:pt x="0" y="1313781"/>
                  </a:cubicBezTo>
                  <a:lnTo>
                    <a:pt x="0" y="109970"/>
                  </a:lnTo>
                  <a:cubicBezTo>
                    <a:pt x="0" y="80804"/>
                    <a:pt x="11586" y="52833"/>
                    <a:pt x="32209" y="32209"/>
                  </a:cubicBezTo>
                  <a:cubicBezTo>
                    <a:pt x="52833" y="11586"/>
                    <a:pt x="80804" y="0"/>
                    <a:pt x="109970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47625"/>
              <a:ext cx="1707956" cy="137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5113991" y="2871608"/>
            <a:ext cx="3520029" cy="2934293"/>
            <a:chOff x="0" y="0"/>
            <a:chExt cx="1707956" cy="142375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707956" cy="1423750"/>
            </a:xfrm>
            <a:custGeom>
              <a:avLst/>
              <a:gdLst/>
              <a:ahLst/>
              <a:cxnLst/>
              <a:rect l="l" t="t" r="r" b="b"/>
              <a:pathLst>
                <a:path w="1707956" h="1423750">
                  <a:moveTo>
                    <a:pt x="109970" y="0"/>
                  </a:moveTo>
                  <a:lnTo>
                    <a:pt x="1597986" y="0"/>
                  </a:lnTo>
                  <a:cubicBezTo>
                    <a:pt x="1658721" y="0"/>
                    <a:pt x="1707956" y="49235"/>
                    <a:pt x="1707956" y="109970"/>
                  </a:cubicBezTo>
                  <a:lnTo>
                    <a:pt x="1707956" y="1313781"/>
                  </a:lnTo>
                  <a:cubicBezTo>
                    <a:pt x="1707956" y="1342947"/>
                    <a:pt x="1696370" y="1370918"/>
                    <a:pt x="1675746" y="1391541"/>
                  </a:cubicBezTo>
                  <a:cubicBezTo>
                    <a:pt x="1655123" y="1412164"/>
                    <a:pt x="1627152" y="1423750"/>
                    <a:pt x="1597986" y="1423750"/>
                  </a:cubicBezTo>
                  <a:lnTo>
                    <a:pt x="109970" y="1423750"/>
                  </a:lnTo>
                  <a:cubicBezTo>
                    <a:pt x="80804" y="1423750"/>
                    <a:pt x="52833" y="1412164"/>
                    <a:pt x="32209" y="1391541"/>
                  </a:cubicBezTo>
                  <a:cubicBezTo>
                    <a:pt x="11586" y="1370918"/>
                    <a:pt x="0" y="1342947"/>
                    <a:pt x="0" y="1313781"/>
                  </a:cubicBezTo>
                  <a:lnTo>
                    <a:pt x="0" y="109970"/>
                  </a:lnTo>
                  <a:cubicBezTo>
                    <a:pt x="0" y="80804"/>
                    <a:pt x="11586" y="52833"/>
                    <a:pt x="32209" y="32209"/>
                  </a:cubicBezTo>
                  <a:cubicBezTo>
                    <a:pt x="52833" y="11586"/>
                    <a:pt x="80804" y="0"/>
                    <a:pt x="1099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4AA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47625"/>
              <a:ext cx="1707956" cy="137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387792" y="7465017"/>
            <a:ext cx="2744152" cy="9970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3"/>
              </a:lnSpc>
            </a:pPr>
            <a:r>
              <a:rPr lang="en-US" sz="3599" b="1" spc="-71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Streamlit</a:t>
            </a:r>
          </a:p>
          <a:p>
            <a:pPr algn="ctr">
              <a:lnSpc>
                <a:spcPts val="3743"/>
              </a:lnSpc>
            </a:pPr>
            <a:endParaRPr lang="en-US" sz="3599" b="1" spc="-71">
              <a:solidFill>
                <a:srgbClr val="52CFE0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grpSp>
        <p:nvGrpSpPr>
          <p:cNvPr id="35" name="Group 35"/>
          <p:cNvGrpSpPr/>
          <p:nvPr/>
        </p:nvGrpSpPr>
        <p:grpSpPr>
          <a:xfrm>
            <a:off x="1028700" y="6324007"/>
            <a:ext cx="3520029" cy="2934293"/>
            <a:chOff x="0" y="0"/>
            <a:chExt cx="1707956" cy="142375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707956" cy="1423750"/>
            </a:xfrm>
            <a:custGeom>
              <a:avLst/>
              <a:gdLst/>
              <a:ahLst/>
              <a:cxnLst/>
              <a:rect l="l" t="t" r="r" b="b"/>
              <a:pathLst>
                <a:path w="1707956" h="1423750">
                  <a:moveTo>
                    <a:pt x="109970" y="0"/>
                  </a:moveTo>
                  <a:lnTo>
                    <a:pt x="1597986" y="0"/>
                  </a:lnTo>
                  <a:cubicBezTo>
                    <a:pt x="1658721" y="0"/>
                    <a:pt x="1707956" y="49235"/>
                    <a:pt x="1707956" y="109970"/>
                  </a:cubicBezTo>
                  <a:lnTo>
                    <a:pt x="1707956" y="1313781"/>
                  </a:lnTo>
                  <a:cubicBezTo>
                    <a:pt x="1707956" y="1342947"/>
                    <a:pt x="1696370" y="1370918"/>
                    <a:pt x="1675746" y="1391541"/>
                  </a:cubicBezTo>
                  <a:cubicBezTo>
                    <a:pt x="1655123" y="1412164"/>
                    <a:pt x="1627152" y="1423750"/>
                    <a:pt x="1597986" y="1423750"/>
                  </a:cubicBezTo>
                  <a:lnTo>
                    <a:pt x="109970" y="1423750"/>
                  </a:lnTo>
                  <a:cubicBezTo>
                    <a:pt x="80804" y="1423750"/>
                    <a:pt x="52833" y="1412164"/>
                    <a:pt x="32209" y="1391541"/>
                  </a:cubicBezTo>
                  <a:cubicBezTo>
                    <a:pt x="11586" y="1370918"/>
                    <a:pt x="0" y="1342947"/>
                    <a:pt x="0" y="1313781"/>
                  </a:cubicBezTo>
                  <a:lnTo>
                    <a:pt x="0" y="109970"/>
                  </a:lnTo>
                  <a:cubicBezTo>
                    <a:pt x="0" y="80804"/>
                    <a:pt x="11586" y="52833"/>
                    <a:pt x="32209" y="32209"/>
                  </a:cubicBezTo>
                  <a:cubicBezTo>
                    <a:pt x="52833" y="11586"/>
                    <a:pt x="80804" y="0"/>
                    <a:pt x="1099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4AA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47625"/>
              <a:ext cx="1707956" cy="137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5682910" y="3940054"/>
            <a:ext cx="2744152" cy="1041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7"/>
              </a:lnSpc>
            </a:pPr>
            <a:r>
              <a:rPr lang="en-US" sz="3699" b="1" spc="-73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numpy</a:t>
            </a:r>
          </a:p>
          <a:p>
            <a:pPr algn="ctr">
              <a:lnSpc>
                <a:spcPts val="3847"/>
              </a:lnSpc>
            </a:pPr>
            <a:endParaRPr lang="en-US" sz="3699" b="1" spc="-73">
              <a:solidFill>
                <a:srgbClr val="52CFE0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grpSp>
        <p:nvGrpSpPr>
          <p:cNvPr id="39" name="Group 39"/>
          <p:cNvGrpSpPr/>
          <p:nvPr/>
        </p:nvGrpSpPr>
        <p:grpSpPr>
          <a:xfrm>
            <a:off x="5113991" y="6324007"/>
            <a:ext cx="3520029" cy="2934293"/>
            <a:chOff x="0" y="0"/>
            <a:chExt cx="1707956" cy="142375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707956" cy="1423750"/>
            </a:xfrm>
            <a:custGeom>
              <a:avLst/>
              <a:gdLst/>
              <a:ahLst/>
              <a:cxnLst/>
              <a:rect l="l" t="t" r="r" b="b"/>
              <a:pathLst>
                <a:path w="1707956" h="1423750">
                  <a:moveTo>
                    <a:pt x="109970" y="0"/>
                  </a:moveTo>
                  <a:lnTo>
                    <a:pt x="1597986" y="0"/>
                  </a:lnTo>
                  <a:cubicBezTo>
                    <a:pt x="1658721" y="0"/>
                    <a:pt x="1707956" y="49235"/>
                    <a:pt x="1707956" y="109970"/>
                  </a:cubicBezTo>
                  <a:lnTo>
                    <a:pt x="1707956" y="1313781"/>
                  </a:lnTo>
                  <a:cubicBezTo>
                    <a:pt x="1707956" y="1342947"/>
                    <a:pt x="1696370" y="1370918"/>
                    <a:pt x="1675746" y="1391541"/>
                  </a:cubicBezTo>
                  <a:cubicBezTo>
                    <a:pt x="1655123" y="1412164"/>
                    <a:pt x="1627152" y="1423750"/>
                    <a:pt x="1597986" y="1423750"/>
                  </a:cubicBezTo>
                  <a:lnTo>
                    <a:pt x="109970" y="1423750"/>
                  </a:lnTo>
                  <a:cubicBezTo>
                    <a:pt x="80804" y="1423750"/>
                    <a:pt x="52833" y="1412164"/>
                    <a:pt x="32209" y="1391541"/>
                  </a:cubicBezTo>
                  <a:cubicBezTo>
                    <a:pt x="11586" y="1370918"/>
                    <a:pt x="0" y="1342947"/>
                    <a:pt x="0" y="1313781"/>
                  </a:cubicBezTo>
                  <a:lnTo>
                    <a:pt x="0" y="109970"/>
                  </a:lnTo>
                  <a:cubicBezTo>
                    <a:pt x="0" y="80804"/>
                    <a:pt x="11586" y="52833"/>
                    <a:pt x="32209" y="32209"/>
                  </a:cubicBezTo>
                  <a:cubicBezTo>
                    <a:pt x="52833" y="11586"/>
                    <a:pt x="80804" y="0"/>
                    <a:pt x="109970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47625"/>
              <a:ext cx="1707956" cy="137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5119146" y="6324007"/>
            <a:ext cx="3520029" cy="2934293"/>
            <a:chOff x="0" y="0"/>
            <a:chExt cx="1707956" cy="142375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707956" cy="1423750"/>
            </a:xfrm>
            <a:custGeom>
              <a:avLst/>
              <a:gdLst/>
              <a:ahLst/>
              <a:cxnLst/>
              <a:rect l="l" t="t" r="r" b="b"/>
              <a:pathLst>
                <a:path w="1707956" h="1423750">
                  <a:moveTo>
                    <a:pt x="109970" y="0"/>
                  </a:moveTo>
                  <a:lnTo>
                    <a:pt x="1597986" y="0"/>
                  </a:lnTo>
                  <a:cubicBezTo>
                    <a:pt x="1658721" y="0"/>
                    <a:pt x="1707956" y="49235"/>
                    <a:pt x="1707956" y="109970"/>
                  </a:cubicBezTo>
                  <a:lnTo>
                    <a:pt x="1707956" y="1313781"/>
                  </a:lnTo>
                  <a:cubicBezTo>
                    <a:pt x="1707956" y="1342947"/>
                    <a:pt x="1696370" y="1370918"/>
                    <a:pt x="1675746" y="1391541"/>
                  </a:cubicBezTo>
                  <a:cubicBezTo>
                    <a:pt x="1655123" y="1412164"/>
                    <a:pt x="1627152" y="1423750"/>
                    <a:pt x="1597986" y="1423750"/>
                  </a:cubicBezTo>
                  <a:lnTo>
                    <a:pt x="109970" y="1423750"/>
                  </a:lnTo>
                  <a:cubicBezTo>
                    <a:pt x="80804" y="1423750"/>
                    <a:pt x="52833" y="1412164"/>
                    <a:pt x="32209" y="1391541"/>
                  </a:cubicBezTo>
                  <a:cubicBezTo>
                    <a:pt x="11586" y="1370918"/>
                    <a:pt x="0" y="1342947"/>
                    <a:pt x="0" y="1313781"/>
                  </a:cubicBezTo>
                  <a:lnTo>
                    <a:pt x="0" y="109970"/>
                  </a:lnTo>
                  <a:cubicBezTo>
                    <a:pt x="0" y="80804"/>
                    <a:pt x="11586" y="52833"/>
                    <a:pt x="32209" y="32209"/>
                  </a:cubicBezTo>
                  <a:cubicBezTo>
                    <a:pt x="52833" y="11586"/>
                    <a:pt x="80804" y="0"/>
                    <a:pt x="1099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4AA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47625"/>
              <a:ext cx="1707956" cy="137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5507085" y="7377642"/>
            <a:ext cx="2744152" cy="884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3"/>
              </a:lnSpc>
            </a:pPr>
            <a:r>
              <a:rPr lang="en-US" sz="3599" b="1" spc="-71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Plotly</a:t>
            </a:r>
          </a:p>
          <a:p>
            <a:pPr algn="ctr">
              <a:lnSpc>
                <a:spcPts val="2911"/>
              </a:lnSpc>
            </a:pPr>
            <a:endParaRPr lang="en-US" sz="3599" b="1" spc="-71">
              <a:solidFill>
                <a:srgbClr val="52CFE0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3" name="Group 3"/>
          <p:cNvGrpSpPr/>
          <p:nvPr/>
        </p:nvGrpSpPr>
        <p:grpSpPr>
          <a:xfrm>
            <a:off x="15780466" y="639280"/>
            <a:ext cx="1478834" cy="453314"/>
            <a:chOff x="0" y="0"/>
            <a:chExt cx="389487" cy="1193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9487" cy="119391"/>
            </a:xfrm>
            <a:custGeom>
              <a:avLst/>
              <a:gdLst/>
              <a:ahLst/>
              <a:cxnLst/>
              <a:rect l="l" t="t" r="r" b="b"/>
              <a:pathLst>
                <a:path w="389487" h="119391">
                  <a:moveTo>
                    <a:pt x="52352" y="0"/>
                  </a:moveTo>
                  <a:lnTo>
                    <a:pt x="337136" y="0"/>
                  </a:lnTo>
                  <a:cubicBezTo>
                    <a:pt x="366049" y="0"/>
                    <a:pt x="389487" y="23439"/>
                    <a:pt x="389487" y="52352"/>
                  </a:cubicBezTo>
                  <a:lnTo>
                    <a:pt x="389487" y="67040"/>
                  </a:lnTo>
                  <a:cubicBezTo>
                    <a:pt x="389487" y="80924"/>
                    <a:pt x="383972" y="94240"/>
                    <a:pt x="374154" y="104058"/>
                  </a:cubicBezTo>
                  <a:cubicBezTo>
                    <a:pt x="364336" y="113876"/>
                    <a:pt x="351020" y="119391"/>
                    <a:pt x="337136" y="119391"/>
                  </a:cubicBezTo>
                  <a:lnTo>
                    <a:pt x="52352" y="119391"/>
                  </a:lnTo>
                  <a:cubicBezTo>
                    <a:pt x="23439" y="119391"/>
                    <a:pt x="0" y="95953"/>
                    <a:pt x="0" y="67040"/>
                  </a:cubicBezTo>
                  <a:lnTo>
                    <a:pt x="0" y="52352"/>
                  </a:lnTo>
                  <a:cubicBezTo>
                    <a:pt x="0" y="23439"/>
                    <a:pt x="23439" y="0"/>
                    <a:pt x="523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575"/>
              <a:ext cx="389487" cy="90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05987" y="2149241"/>
            <a:ext cx="8474154" cy="4109150"/>
            <a:chOff x="0" y="0"/>
            <a:chExt cx="3369134" cy="163370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369133" cy="1633706"/>
            </a:xfrm>
            <a:custGeom>
              <a:avLst/>
              <a:gdLst/>
              <a:ahLst/>
              <a:cxnLst/>
              <a:rect l="l" t="t" r="r" b="b"/>
              <a:pathLst>
                <a:path w="3369133" h="1633706">
                  <a:moveTo>
                    <a:pt x="45680" y="0"/>
                  </a:moveTo>
                  <a:lnTo>
                    <a:pt x="3323454" y="0"/>
                  </a:lnTo>
                  <a:cubicBezTo>
                    <a:pt x="3348682" y="0"/>
                    <a:pt x="3369133" y="20451"/>
                    <a:pt x="3369133" y="45680"/>
                  </a:cubicBezTo>
                  <a:lnTo>
                    <a:pt x="3369133" y="1588026"/>
                  </a:lnTo>
                  <a:cubicBezTo>
                    <a:pt x="3369133" y="1600141"/>
                    <a:pt x="3364321" y="1611760"/>
                    <a:pt x="3355754" y="1620326"/>
                  </a:cubicBezTo>
                  <a:cubicBezTo>
                    <a:pt x="3347188" y="1628893"/>
                    <a:pt x="3335569" y="1633706"/>
                    <a:pt x="3323454" y="1633706"/>
                  </a:cubicBezTo>
                  <a:lnTo>
                    <a:pt x="45680" y="1633706"/>
                  </a:lnTo>
                  <a:cubicBezTo>
                    <a:pt x="20451" y="1633706"/>
                    <a:pt x="0" y="1613254"/>
                    <a:pt x="0" y="1588026"/>
                  </a:cubicBezTo>
                  <a:lnTo>
                    <a:pt x="0" y="45680"/>
                  </a:lnTo>
                  <a:cubicBezTo>
                    <a:pt x="0" y="33565"/>
                    <a:pt x="4813" y="21946"/>
                    <a:pt x="13379" y="13379"/>
                  </a:cubicBezTo>
                  <a:cubicBezTo>
                    <a:pt x="21946" y="4813"/>
                    <a:pt x="33565" y="0"/>
                    <a:pt x="45680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7625"/>
              <a:ext cx="3369134" cy="15860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05987" y="2149241"/>
            <a:ext cx="8474154" cy="4109150"/>
            <a:chOff x="0" y="0"/>
            <a:chExt cx="3369134" cy="163370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369133" cy="1633706"/>
            </a:xfrm>
            <a:custGeom>
              <a:avLst/>
              <a:gdLst/>
              <a:ahLst/>
              <a:cxnLst/>
              <a:rect l="l" t="t" r="r" b="b"/>
              <a:pathLst>
                <a:path w="3369133" h="1633706">
                  <a:moveTo>
                    <a:pt x="45680" y="0"/>
                  </a:moveTo>
                  <a:lnTo>
                    <a:pt x="3323454" y="0"/>
                  </a:lnTo>
                  <a:cubicBezTo>
                    <a:pt x="3348682" y="0"/>
                    <a:pt x="3369133" y="20451"/>
                    <a:pt x="3369133" y="45680"/>
                  </a:cubicBezTo>
                  <a:lnTo>
                    <a:pt x="3369133" y="1588026"/>
                  </a:lnTo>
                  <a:cubicBezTo>
                    <a:pt x="3369133" y="1600141"/>
                    <a:pt x="3364321" y="1611760"/>
                    <a:pt x="3355754" y="1620326"/>
                  </a:cubicBezTo>
                  <a:cubicBezTo>
                    <a:pt x="3347188" y="1628893"/>
                    <a:pt x="3335569" y="1633706"/>
                    <a:pt x="3323454" y="1633706"/>
                  </a:cubicBezTo>
                  <a:lnTo>
                    <a:pt x="45680" y="1633706"/>
                  </a:lnTo>
                  <a:cubicBezTo>
                    <a:pt x="20451" y="1633706"/>
                    <a:pt x="0" y="1613254"/>
                    <a:pt x="0" y="1588026"/>
                  </a:cubicBezTo>
                  <a:lnTo>
                    <a:pt x="0" y="45680"/>
                  </a:lnTo>
                  <a:cubicBezTo>
                    <a:pt x="0" y="33565"/>
                    <a:pt x="4813" y="21946"/>
                    <a:pt x="13379" y="13379"/>
                  </a:cubicBezTo>
                  <a:cubicBezTo>
                    <a:pt x="21946" y="4813"/>
                    <a:pt x="33565" y="0"/>
                    <a:pt x="4568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4AA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7625"/>
              <a:ext cx="3369134" cy="15860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58656" y="2594730"/>
            <a:ext cx="7568815" cy="3218171"/>
            <a:chOff x="0" y="0"/>
            <a:chExt cx="2052129" cy="87254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52129" cy="872541"/>
            </a:xfrm>
            <a:custGeom>
              <a:avLst/>
              <a:gdLst/>
              <a:ahLst/>
              <a:cxnLst/>
              <a:rect l="l" t="t" r="r" b="b"/>
              <a:pathLst>
                <a:path w="2052129" h="872541">
                  <a:moveTo>
                    <a:pt x="51144" y="0"/>
                  </a:moveTo>
                  <a:lnTo>
                    <a:pt x="2000986" y="0"/>
                  </a:lnTo>
                  <a:cubicBezTo>
                    <a:pt x="2014550" y="0"/>
                    <a:pt x="2027558" y="5388"/>
                    <a:pt x="2037150" y="14980"/>
                  </a:cubicBezTo>
                  <a:cubicBezTo>
                    <a:pt x="2046741" y="24571"/>
                    <a:pt x="2052129" y="37579"/>
                    <a:pt x="2052129" y="51144"/>
                  </a:cubicBezTo>
                  <a:lnTo>
                    <a:pt x="2052129" y="821398"/>
                  </a:lnTo>
                  <a:cubicBezTo>
                    <a:pt x="2052129" y="849643"/>
                    <a:pt x="2029231" y="872541"/>
                    <a:pt x="2000986" y="872541"/>
                  </a:cubicBezTo>
                  <a:lnTo>
                    <a:pt x="51144" y="872541"/>
                  </a:lnTo>
                  <a:cubicBezTo>
                    <a:pt x="22898" y="872541"/>
                    <a:pt x="0" y="849643"/>
                    <a:pt x="0" y="821398"/>
                  </a:cubicBezTo>
                  <a:lnTo>
                    <a:pt x="0" y="51144"/>
                  </a:lnTo>
                  <a:cubicBezTo>
                    <a:pt x="0" y="37579"/>
                    <a:pt x="5388" y="24571"/>
                    <a:pt x="14980" y="14980"/>
                  </a:cubicBezTo>
                  <a:cubicBezTo>
                    <a:pt x="24571" y="5388"/>
                    <a:pt x="37579" y="0"/>
                    <a:pt x="51144" y="0"/>
                  </a:cubicBezTo>
                  <a:close/>
                </a:path>
              </a:pathLst>
            </a:custGeom>
            <a:blipFill>
              <a:blip r:embed="rId3"/>
              <a:stretch>
                <a:fillRect t="-28347" b="-28347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sp>
        <p:nvSpPr>
          <p:cNvPr id="14" name="Freeform 14"/>
          <p:cNvSpPr/>
          <p:nvPr/>
        </p:nvSpPr>
        <p:spPr>
          <a:xfrm rot="5400000">
            <a:off x="1088025" y="672278"/>
            <a:ext cx="240442" cy="359092"/>
          </a:xfrm>
          <a:custGeom>
            <a:avLst/>
            <a:gdLst/>
            <a:ahLst/>
            <a:cxnLst/>
            <a:rect l="l" t="t" r="r" b="b"/>
            <a:pathLst>
              <a:path w="240442" h="359092">
                <a:moveTo>
                  <a:pt x="0" y="0"/>
                </a:moveTo>
                <a:lnTo>
                  <a:pt x="240442" y="0"/>
                </a:lnTo>
                <a:lnTo>
                  <a:pt x="240442" y="359092"/>
                </a:lnTo>
                <a:lnTo>
                  <a:pt x="0" y="3590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5" name="Group 15"/>
          <p:cNvGrpSpPr/>
          <p:nvPr/>
        </p:nvGrpSpPr>
        <p:grpSpPr>
          <a:xfrm>
            <a:off x="16635046" y="8634046"/>
            <a:ext cx="624254" cy="62425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GT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 flipH="1">
            <a:off x="16865622" y="8776995"/>
            <a:ext cx="203860" cy="338357"/>
          </a:xfrm>
          <a:custGeom>
            <a:avLst/>
            <a:gdLst/>
            <a:ahLst/>
            <a:cxnLst/>
            <a:rect l="l" t="t" r="r" b="b"/>
            <a:pathLst>
              <a:path w="203860" h="338357">
                <a:moveTo>
                  <a:pt x="203860" y="0"/>
                </a:moveTo>
                <a:lnTo>
                  <a:pt x="0" y="0"/>
                </a:lnTo>
                <a:lnTo>
                  <a:pt x="0" y="338356"/>
                </a:lnTo>
                <a:lnTo>
                  <a:pt x="203860" y="338356"/>
                </a:lnTo>
                <a:lnTo>
                  <a:pt x="20386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sp>
        <p:nvSpPr>
          <p:cNvPr id="19" name="TextBox 19"/>
          <p:cNvSpPr txBox="1"/>
          <p:nvPr/>
        </p:nvSpPr>
        <p:spPr>
          <a:xfrm>
            <a:off x="1534542" y="693503"/>
            <a:ext cx="2123685" cy="30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8"/>
              </a:lnSpc>
              <a:spcBef>
                <a:spcPct val="0"/>
              </a:spcBef>
            </a:pPr>
            <a:r>
              <a:rPr lang="en-US" sz="1798" spc="-116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PIB2CODE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054987" y="807453"/>
            <a:ext cx="810952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Home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498359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About Us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181897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Services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6034591" y="807453"/>
            <a:ext cx="970584" cy="1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b="1" spc="-28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Contact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28700" y="7096514"/>
            <a:ext cx="8520776" cy="1633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1"/>
              </a:lnSpc>
            </a:pPr>
            <a:r>
              <a:rPr lang="en-US" sz="6591" b="1" spc="-428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¿EN QUE CONSISTE EL PROYECTO?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290902" y="3850863"/>
            <a:ext cx="6968398" cy="3199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19"/>
              </a:lnSpc>
            </a:pPr>
            <a:r>
              <a:rPr lang="en-US" sz="2299" spc="-45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Este proyecto consiste en el diseño e implementación de un algoritmo en Python para calcular el encadenamiento trimestral del Producto Interno Bruto (PIB) de Guatemala, diseñando a su vez un dashboard interactivo en Streamlit.</a:t>
            </a:r>
          </a:p>
          <a:p>
            <a:pPr algn="just">
              <a:lnSpc>
                <a:spcPts val="3219"/>
              </a:lnSpc>
            </a:pPr>
            <a:endParaRPr lang="en-US" sz="2299" spc="-45">
              <a:solidFill>
                <a:srgbClr val="F7F7F7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  <a:p>
            <a:pPr algn="just">
              <a:lnSpc>
                <a:spcPts val="3219"/>
              </a:lnSpc>
            </a:pPr>
            <a:endParaRPr lang="en-US" sz="2299" spc="-45">
              <a:solidFill>
                <a:srgbClr val="F7F7F7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  <a:p>
            <a:pPr algn="just">
              <a:lnSpc>
                <a:spcPts val="3219"/>
              </a:lnSpc>
            </a:pPr>
            <a:endParaRPr lang="en-US" sz="2299" spc="-45">
              <a:solidFill>
                <a:srgbClr val="F7F7F7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</p:txBody>
      </p:sp>
      <p:grpSp>
        <p:nvGrpSpPr>
          <p:cNvPr id="26" name="Group 26"/>
          <p:cNvGrpSpPr/>
          <p:nvPr/>
        </p:nvGrpSpPr>
        <p:grpSpPr>
          <a:xfrm>
            <a:off x="11524132" y="6858389"/>
            <a:ext cx="3915083" cy="2399911"/>
            <a:chOff x="0" y="0"/>
            <a:chExt cx="1061495" cy="65068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61495" cy="650687"/>
            </a:xfrm>
            <a:custGeom>
              <a:avLst/>
              <a:gdLst/>
              <a:ahLst/>
              <a:cxnLst/>
              <a:rect l="l" t="t" r="r" b="b"/>
              <a:pathLst>
                <a:path w="1061495" h="650687">
                  <a:moveTo>
                    <a:pt x="98873" y="0"/>
                  </a:moveTo>
                  <a:lnTo>
                    <a:pt x="962622" y="0"/>
                  </a:lnTo>
                  <a:cubicBezTo>
                    <a:pt x="988844" y="0"/>
                    <a:pt x="1013993" y="10417"/>
                    <a:pt x="1032535" y="28959"/>
                  </a:cubicBezTo>
                  <a:cubicBezTo>
                    <a:pt x="1051078" y="47502"/>
                    <a:pt x="1061495" y="72650"/>
                    <a:pt x="1061495" y="98873"/>
                  </a:cubicBezTo>
                  <a:lnTo>
                    <a:pt x="1061495" y="551814"/>
                  </a:lnTo>
                  <a:cubicBezTo>
                    <a:pt x="1061495" y="578036"/>
                    <a:pt x="1051078" y="603185"/>
                    <a:pt x="1032535" y="621727"/>
                  </a:cubicBezTo>
                  <a:cubicBezTo>
                    <a:pt x="1013993" y="640270"/>
                    <a:pt x="988844" y="650687"/>
                    <a:pt x="962622" y="650687"/>
                  </a:cubicBezTo>
                  <a:lnTo>
                    <a:pt x="98873" y="650687"/>
                  </a:lnTo>
                  <a:cubicBezTo>
                    <a:pt x="72650" y="650687"/>
                    <a:pt x="47502" y="640270"/>
                    <a:pt x="28959" y="621727"/>
                  </a:cubicBezTo>
                  <a:cubicBezTo>
                    <a:pt x="10417" y="603185"/>
                    <a:pt x="0" y="578036"/>
                    <a:pt x="0" y="551814"/>
                  </a:cubicBezTo>
                  <a:lnTo>
                    <a:pt x="0" y="98873"/>
                  </a:lnTo>
                  <a:cubicBezTo>
                    <a:pt x="0" y="72650"/>
                    <a:pt x="10417" y="47502"/>
                    <a:pt x="28959" y="28959"/>
                  </a:cubicBezTo>
                  <a:cubicBezTo>
                    <a:pt x="47502" y="10417"/>
                    <a:pt x="72650" y="0"/>
                    <a:pt x="98873" y="0"/>
                  </a:cubicBezTo>
                  <a:close/>
                </a:path>
              </a:pathLst>
            </a:custGeom>
            <a:blipFill>
              <a:blip r:embed="rId8"/>
              <a:stretch>
                <a:fillRect t="-4378" b="-4378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0172770" y="1991731"/>
            <a:ext cx="7204662" cy="1429300"/>
            <a:chOff x="0" y="0"/>
            <a:chExt cx="1897524" cy="376441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897524" cy="376441"/>
            </a:xfrm>
            <a:custGeom>
              <a:avLst/>
              <a:gdLst/>
              <a:ahLst/>
              <a:cxnLst/>
              <a:rect l="l" t="t" r="r" b="b"/>
              <a:pathLst>
                <a:path w="1897524" h="376441">
                  <a:moveTo>
                    <a:pt x="32237" y="0"/>
                  </a:moveTo>
                  <a:lnTo>
                    <a:pt x="1865287" y="0"/>
                  </a:lnTo>
                  <a:cubicBezTo>
                    <a:pt x="1873837" y="0"/>
                    <a:pt x="1882036" y="3396"/>
                    <a:pt x="1888082" y="9442"/>
                  </a:cubicBezTo>
                  <a:cubicBezTo>
                    <a:pt x="1894128" y="15488"/>
                    <a:pt x="1897524" y="23687"/>
                    <a:pt x="1897524" y="32237"/>
                  </a:cubicBezTo>
                  <a:lnTo>
                    <a:pt x="1897524" y="344204"/>
                  </a:lnTo>
                  <a:cubicBezTo>
                    <a:pt x="1897524" y="362008"/>
                    <a:pt x="1883091" y="376441"/>
                    <a:pt x="1865287" y="376441"/>
                  </a:cubicBezTo>
                  <a:lnTo>
                    <a:pt x="32237" y="376441"/>
                  </a:lnTo>
                  <a:cubicBezTo>
                    <a:pt x="14433" y="376441"/>
                    <a:pt x="0" y="362008"/>
                    <a:pt x="0" y="344204"/>
                  </a:cubicBezTo>
                  <a:lnTo>
                    <a:pt x="0" y="32237"/>
                  </a:lnTo>
                  <a:cubicBezTo>
                    <a:pt x="0" y="14433"/>
                    <a:pt x="14433" y="0"/>
                    <a:pt x="3223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28575"/>
              <a:ext cx="1897524" cy="3478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10371827" y="2311220"/>
            <a:ext cx="6968398" cy="828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1"/>
              </a:lnSpc>
            </a:pPr>
            <a:r>
              <a:rPr lang="en-US" sz="2799" b="1" spc="-5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Encadenamiento trimestral del Producto Interno Bruto (PIB)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3" name="Group 3"/>
          <p:cNvGrpSpPr/>
          <p:nvPr/>
        </p:nvGrpSpPr>
        <p:grpSpPr>
          <a:xfrm>
            <a:off x="15780466" y="639280"/>
            <a:ext cx="1478834" cy="453314"/>
            <a:chOff x="0" y="0"/>
            <a:chExt cx="389487" cy="1193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9487" cy="119391"/>
            </a:xfrm>
            <a:custGeom>
              <a:avLst/>
              <a:gdLst/>
              <a:ahLst/>
              <a:cxnLst/>
              <a:rect l="l" t="t" r="r" b="b"/>
              <a:pathLst>
                <a:path w="389487" h="119391">
                  <a:moveTo>
                    <a:pt x="52352" y="0"/>
                  </a:moveTo>
                  <a:lnTo>
                    <a:pt x="337136" y="0"/>
                  </a:lnTo>
                  <a:cubicBezTo>
                    <a:pt x="366049" y="0"/>
                    <a:pt x="389487" y="23439"/>
                    <a:pt x="389487" y="52352"/>
                  </a:cubicBezTo>
                  <a:lnTo>
                    <a:pt x="389487" y="67040"/>
                  </a:lnTo>
                  <a:cubicBezTo>
                    <a:pt x="389487" y="80924"/>
                    <a:pt x="383972" y="94240"/>
                    <a:pt x="374154" y="104058"/>
                  </a:cubicBezTo>
                  <a:cubicBezTo>
                    <a:pt x="364336" y="113876"/>
                    <a:pt x="351020" y="119391"/>
                    <a:pt x="337136" y="119391"/>
                  </a:cubicBezTo>
                  <a:lnTo>
                    <a:pt x="52352" y="119391"/>
                  </a:lnTo>
                  <a:cubicBezTo>
                    <a:pt x="23439" y="119391"/>
                    <a:pt x="0" y="95953"/>
                    <a:pt x="0" y="67040"/>
                  </a:cubicBezTo>
                  <a:lnTo>
                    <a:pt x="0" y="52352"/>
                  </a:lnTo>
                  <a:cubicBezTo>
                    <a:pt x="0" y="23439"/>
                    <a:pt x="23439" y="0"/>
                    <a:pt x="523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575"/>
              <a:ext cx="389487" cy="90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181897" y="3661331"/>
            <a:ext cx="6837238" cy="684161"/>
            <a:chOff x="0" y="0"/>
            <a:chExt cx="1800754" cy="18019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00754" cy="180191"/>
            </a:xfrm>
            <a:custGeom>
              <a:avLst/>
              <a:gdLst/>
              <a:ahLst/>
              <a:cxnLst/>
              <a:rect l="l" t="t" r="r" b="b"/>
              <a:pathLst>
                <a:path w="1800754" h="180191">
                  <a:moveTo>
                    <a:pt x="33970" y="0"/>
                  </a:moveTo>
                  <a:lnTo>
                    <a:pt x="1766785" y="0"/>
                  </a:lnTo>
                  <a:cubicBezTo>
                    <a:pt x="1785545" y="0"/>
                    <a:pt x="1800754" y="15209"/>
                    <a:pt x="1800754" y="33970"/>
                  </a:cubicBezTo>
                  <a:lnTo>
                    <a:pt x="1800754" y="146221"/>
                  </a:lnTo>
                  <a:cubicBezTo>
                    <a:pt x="1800754" y="155230"/>
                    <a:pt x="1797175" y="163871"/>
                    <a:pt x="1790805" y="170241"/>
                  </a:cubicBezTo>
                  <a:cubicBezTo>
                    <a:pt x="1784434" y="176612"/>
                    <a:pt x="1775794" y="180191"/>
                    <a:pt x="1766785" y="180191"/>
                  </a:cubicBezTo>
                  <a:lnTo>
                    <a:pt x="33970" y="180191"/>
                  </a:lnTo>
                  <a:cubicBezTo>
                    <a:pt x="15209" y="180191"/>
                    <a:pt x="0" y="164982"/>
                    <a:pt x="0" y="146221"/>
                  </a:cubicBezTo>
                  <a:lnTo>
                    <a:pt x="0" y="33970"/>
                  </a:lnTo>
                  <a:cubicBezTo>
                    <a:pt x="0" y="15209"/>
                    <a:pt x="15209" y="0"/>
                    <a:pt x="3397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8575"/>
              <a:ext cx="1800754" cy="1516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5400000">
            <a:off x="1088025" y="672278"/>
            <a:ext cx="240442" cy="359092"/>
          </a:xfrm>
          <a:custGeom>
            <a:avLst/>
            <a:gdLst/>
            <a:ahLst/>
            <a:cxnLst/>
            <a:rect l="l" t="t" r="r" b="b"/>
            <a:pathLst>
              <a:path w="240442" h="359092">
                <a:moveTo>
                  <a:pt x="0" y="0"/>
                </a:moveTo>
                <a:lnTo>
                  <a:pt x="240442" y="0"/>
                </a:lnTo>
                <a:lnTo>
                  <a:pt x="240442" y="359092"/>
                </a:lnTo>
                <a:lnTo>
                  <a:pt x="0" y="359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0" name="Group 10"/>
          <p:cNvGrpSpPr/>
          <p:nvPr/>
        </p:nvGrpSpPr>
        <p:grpSpPr>
          <a:xfrm>
            <a:off x="10422062" y="2571871"/>
            <a:ext cx="624254" cy="624254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GT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 flipH="1">
            <a:off x="10652638" y="2714820"/>
            <a:ext cx="203860" cy="338357"/>
          </a:xfrm>
          <a:custGeom>
            <a:avLst/>
            <a:gdLst/>
            <a:ahLst/>
            <a:cxnLst/>
            <a:rect l="l" t="t" r="r" b="b"/>
            <a:pathLst>
              <a:path w="203860" h="338357">
                <a:moveTo>
                  <a:pt x="203860" y="0"/>
                </a:moveTo>
                <a:lnTo>
                  <a:pt x="0" y="0"/>
                </a:lnTo>
                <a:lnTo>
                  <a:pt x="0" y="338357"/>
                </a:lnTo>
                <a:lnTo>
                  <a:pt x="203860" y="338357"/>
                </a:lnTo>
                <a:lnTo>
                  <a:pt x="20386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4" name="Group 14"/>
          <p:cNvGrpSpPr/>
          <p:nvPr/>
        </p:nvGrpSpPr>
        <p:grpSpPr>
          <a:xfrm>
            <a:off x="1028700" y="2571871"/>
            <a:ext cx="8520776" cy="6686429"/>
            <a:chOff x="0" y="0"/>
            <a:chExt cx="2244155" cy="176103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244155" cy="1761035"/>
            </a:xfrm>
            <a:custGeom>
              <a:avLst/>
              <a:gdLst/>
              <a:ahLst/>
              <a:cxnLst/>
              <a:rect l="l" t="t" r="r" b="b"/>
              <a:pathLst>
                <a:path w="2244155" h="1761035">
                  <a:moveTo>
                    <a:pt x="45430" y="0"/>
                  </a:moveTo>
                  <a:lnTo>
                    <a:pt x="2198725" y="0"/>
                  </a:lnTo>
                  <a:cubicBezTo>
                    <a:pt x="2223815" y="0"/>
                    <a:pt x="2244155" y="20340"/>
                    <a:pt x="2244155" y="45430"/>
                  </a:cubicBezTo>
                  <a:lnTo>
                    <a:pt x="2244155" y="1715605"/>
                  </a:lnTo>
                  <a:cubicBezTo>
                    <a:pt x="2244155" y="1740695"/>
                    <a:pt x="2223815" y="1761035"/>
                    <a:pt x="2198725" y="1761035"/>
                  </a:cubicBezTo>
                  <a:lnTo>
                    <a:pt x="45430" y="1761035"/>
                  </a:lnTo>
                  <a:cubicBezTo>
                    <a:pt x="33381" y="1761035"/>
                    <a:pt x="21826" y="1756248"/>
                    <a:pt x="13306" y="1747729"/>
                  </a:cubicBezTo>
                  <a:cubicBezTo>
                    <a:pt x="4786" y="1739209"/>
                    <a:pt x="0" y="1727654"/>
                    <a:pt x="0" y="1715605"/>
                  </a:cubicBezTo>
                  <a:lnTo>
                    <a:pt x="0" y="45430"/>
                  </a:lnTo>
                  <a:cubicBezTo>
                    <a:pt x="0" y="20340"/>
                    <a:pt x="20340" y="0"/>
                    <a:pt x="45430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7625"/>
              <a:ext cx="2244155" cy="17134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28700" y="2571871"/>
            <a:ext cx="8520776" cy="6686429"/>
            <a:chOff x="0" y="0"/>
            <a:chExt cx="2244155" cy="176103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244155" cy="1761035"/>
            </a:xfrm>
            <a:custGeom>
              <a:avLst/>
              <a:gdLst/>
              <a:ahLst/>
              <a:cxnLst/>
              <a:rect l="l" t="t" r="r" b="b"/>
              <a:pathLst>
                <a:path w="2244155" h="1761035">
                  <a:moveTo>
                    <a:pt x="45430" y="0"/>
                  </a:moveTo>
                  <a:lnTo>
                    <a:pt x="2198725" y="0"/>
                  </a:lnTo>
                  <a:cubicBezTo>
                    <a:pt x="2223815" y="0"/>
                    <a:pt x="2244155" y="20340"/>
                    <a:pt x="2244155" y="45430"/>
                  </a:cubicBezTo>
                  <a:lnTo>
                    <a:pt x="2244155" y="1715605"/>
                  </a:lnTo>
                  <a:cubicBezTo>
                    <a:pt x="2244155" y="1740695"/>
                    <a:pt x="2223815" y="1761035"/>
                    <a:pt x="2198725" y="1761035"/>
                  </a:cubicBezTo>
                  <a:lnTo>
                    <a:pt x="45430" y="1761035"/>
                  </a:lnTo>
                  <a:cubicBezTo>
                    <a:pt x="33381" y="1761035"/>
                    <a:pt x="21826" y="1756248"/>
                    <a:pt x="13306" y="1747729"/>
                  </a:cubicBezTo>
                  <a:cubicBezTo>
                    <a:pt x="4786" y="1739209"/>
                    <a:pt x="0" y="1727654"/>
                    <a:pt x="0" y="1715605"/>
                  </a:cubicBezTo>
                  <a:lnTo>
                    <a:pt x="0" y="45430"/>
                  </a:lnTo>
                  <a:cubicBezTo>
                    <a:pt x="0" y="20340"/>
                    <a:pt x="20340" y="0"/>
                    <a:pt x="4543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4AA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47625"/>
              <a:ext cx="2244155" cy="17134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0422062" y="5059867"/>
            <a:ext cx="6837238" cy="3843674"/>
            <a:chOff x="0" y="0"/>
            <a:chExt cx="1228031" cy="69035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28031" cy="690359"/>
            </a:xfrm>
            <a:custGeom>
              <a:avLst/>
              <a:gdLst/>
              <a:ahLst/>
              <a:cxnLst/>
              <a:rect l="l" t="t" r="r" b="b"/>
              <a:pathLst>
                <a:path w="1228031" h="690359">
                  <a:moveTo>
                    <a:pt x="56616" y="0"/>
                  </a:moveTo>
                  <a:lnTo>
                    <a:pt x="1171415" y="0"/>
                  </a:lnTo>
                  <a:cubicBezTo>
                    <a:pt x="1186431" y="0"/>
                    <a:pt x="1200831" y="5965"/>
                    <a:pt x="1211449" y="16582"/>
                  </a:cubicBezTo>
                  <a:cubicBezTo>
                    <a:pt x="1222066" y="27200"/>
                    <a:pt x="1228031" y="41600"/>
                    <a:pt x="1228031" y="56616"/>
                  </a:cubicBezTo>
                  <a:lnTo>
                    <a:pt x="1228031" y="633743"/>
                  </a:lnTo>
                  <a:cubicBezTo>
                    <a:pt x="1228031" y="665011"/>
                    <a:pt x="1202683" y="690359"/>
                    <a:pt x="1171415" y="690359"/>
                  </a:cubicBezTo>
                  <a:lnTo>
                    <a:pt x="56616" y="690359"/>
                  </a:lnTo>
                  <a:cubicBezTo>
                    <a:pt x="25348" y="690359"/>
                    <a:pt x="0" y="665011"/>
                    <a:pt x="0" y="633743"/>
                  </a:cubicBezTo>
                  <a:lnTo>
                    <a:pt x="0" y="56616"/>
                  </a:lnTo>
                  <a:cubicBezTo>
                    <a:pt x="0" y="25348"/>
                    <a:pt x="25348" y="0"/>
                    <a:pt x="56616" y="0"/>
                  </a:cubicBezTo>
                  <a:close/>
                </a:path>
              </a:pathLst>
            </a:custGeom>
            <a:blipFill>
              <a:blip r:embed="rId7"/>
              <a:stretch>
                <a:fillRect l="-531" r="-531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0167937" y="2033693"/>
            <a:ext cx="6837238" cy="1324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84"/>
              </a:lnSpc>
            </a:pPr>
            <a:r>
              <a:rPr lang="en-US" sz="5282" b="1" spc="-343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ENCADENAMIENTO TRIMESTRAL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534542" y="693503"/>
            <a:ext cx="2123685" cy="30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8"/>
              </a:lnSpc>
              <a:spcBef>
                <a:spcPct val="0"/>
              </a:spcBef>
            </a:pPr>
            <a:r>
              <a:rPr lang="en-US" sz="1798" spc="-116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PIB2CODE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054987" y="807453"/>
            <a:ext cx="810952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Home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498359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About Us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181897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Services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034591" y="807453"/>
            <a:ext cx="970584" cy="1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b="1" spc="-28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Contact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181897" y="3806689"/>
            <a:ext cx="6837238" cy="423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1"/>
              </a:lnSpc>
            </a:pPr>
            <a:r>
              <a:rPr lang="en-US" sz="2799" b="1" spc="-5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¿como se encadena?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08246" y="4587327"/>
            <a:ext cx="8006995" cy="3854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0565" lvl="1" indent="-215283" algn="just">
              <a:lnSpc>
                <a:spcPts val="2791"/>
              </a:lnSpc>
              <a:buFont typeface="Arial"/>
              <a:buChar char="•"/>
            </a:pPr>
            <a:r>
              <a:rPr lang="en-US" sz="1994" spc="-39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Cuando se usa un año base fijo, las estructuras de precios de ese año pierden representatividad con el paso del tiempo.</a:t>
            </a:r>
          </a:p>
          <a:p>
            <a:pPr algn="just">
              <a:lnSpc>
                <a:spcPts val="2791"/>
              </a:lnSpc>
            </a:pPr>
            <a:endParaRPr lang="en-US" sz="1994" spc="-39">
              <a:solidFill>
                <a:srgbClr val="F7F7F7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  <a:p>
            <a:pPr marL="430565" lvl="1" indent="-215283" algn="just">
              <a:lnSpc>
                <a:spcPts val="2791"/>
              </a:lnSpc>
              <a:buFont typeface="Arial"/>
              <a:buChar char="•"/>
            </a:pPr>
            <a:r>
              <a:rPr lang="en-US" sz="1994" spc="-39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Permite que el PIB refleje el peso real de sectores que crecen o disminuyen en importancia en el tiempo.</a:t>
            </a:r>
          </a:p>
          <a:p>
            <a:pPr algn="just">
              <a:lnSpc>
                <a:spcPts val="2791"/>
              </a:lnSpc>
            </a:pPr>
            <a:endParaRPr lang="en-US" sz="1994" spc="-39">
              <a:solidFill>
                <a:srgbClr val="F7F7F7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  <a:p>
            <a:pPr marL="430565" lvl="1" indent="-215283" algn="just">
              <a:lnSpc>
                <a:spcPts val="2791"/>
              </a:lnSpc>
              <a:buFont typeface="Arial"/>
              <a:buChar char="•"/>
            </a:pPr>
            <a:r>
              <a:rPr lang="en-US" sz="1994" spc="-39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Práctica internacional recomendada tanto la ONU, el FMI como Eurostat recomiendan el encadenamiento porque ofrece series consistentes y comparables internacionalmente.</a:t>
            </a:r>
          </a:p>
          <a:p>
            <a:pPr algn="just">
              <a:lnSpc>
                <a:spcPts val="2791"/>
              </a:lnSpc>
            </a:pPr>
            <a:endParaRPr lang="en-US" sz="1994" spc="-39">
              <a:solidFill>
                <a:srgbClr val="F7F7F7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  <a:p>
            <a:pPr algn="just">
              <a:lnSpc>
                <a:spcPts val="2791"/>
              </a:lnSpc>
            </a:pPr>
            <a:endParaRPr lang="en-US" sz="1994" spc="-39">
              <a:solidFill>
                <a:srgbClr val="F7F7F7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534542" y="3424908"/>
            <a:ext cx="7071950" cy="579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5"/>
              </a:lnSpc>
            </a:pPr>
            <a:r>
              <a:rPr lang="en-US" sz="3899" b="1" spc="-77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¿para que encadenar?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3" name="Group 3"/>
          <p:cNvGrpSpPr/>
          <p:nvPr/>
        </p:nvGrpSpPr>
        <p:grpSpPr>
          <a:xfrm>
            <a:off x="15780466" y="639280"/>
            <a:ext cx="1478834" cy="453314"/>
            <a:chOff x="0" y="0"/>
            <a:chExt cx="389487" cy="1193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9487" cy="119391"/>
            </a:xfrm>
            <a:custGeom>
              <a:avLst/>
              <a:gdLst/>
              <a:ahLst/>
              <a:cxnLst/>
              <a:rect l="l" t="t" r="r" b="b"/>
              <a:pathLst>
                <a:path w="389487" h="119391">
                  <a:moveTo>
                    <a:pt x="52352" y="0"/>
                  </a:moveTo>
                  <a:lnTo>
                    <a:pt x="337136" y="0"/>
                  </a:lnTo>
                  <a:cubicBezTo>
                    <a:pt x="366049" y="0"/>
                    <a:pt x="389487" y="23439"/>
                    <a:pt x="389487" y="52352"/>
                  </a:cubicBezTo>
                  <a:lnTo>
                    <a:pt x="389487" y="67040"/>
                  </a:lnTo>
                  <a:cubicBezTo>
                    <a:pt x="389487" y="80924"/>
                    <a:pt x="383972" y="94240"/>
                    <a:pt x="374154" y="104058"/>
                  </a:cubicBezTo>
                  <a:cubicBezTo>
                    <a:pt x="364336" y="113876"/>
                    <a:pt x="351020" y="119391"/>
                    <a:pt x="337136" y="119391"/>
                  </a:cubicBezTo>
                  <a:lnTo>
                    <a:pt x="52352" y="119391"/>
                  </a:lnTo>
                  <a:cubicBezTo>
                    <a:pt x="23439" y="119391"/>
                    <a:pt x="0" y="95953"/>
                    <a:pt x="0" y="67040"/>
                  </a:cubicBezTo>
                  <a:lnTo>
                    <a:pt x="0" y="52352"/>
                  </a:lnTo>
                  <a:cubicBezTo>
                    <a:pt x="0" y="23439"/>
                    <a:pt x="23439" y="0"/>
                    <a:pt x="523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575"/>
              <a:ext cx="389487" cy="90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068176" y="3357335"/>
            <a:ext cx="5727353" cy="1727892"/>
            <a:chOff x="0" y="0"/>
            <a:chExt cx="1508439" cy="45508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08439" cy="455083"/>
            </a:xfrm>
            <a:custGeom>
              <a:avLst/>
              <a:gdLst/>
              <a:ahLst/>
              <a:cxnLst/>
              <a:rect l="l" t="t" r="r" b="b"/>
              <a:pathLst>
                <a:path w="1508439" h="455083">
                  <a:moveTo>
                    <a:pt x="40552" y="0"/>
                  </a:moveTo>
                  <a:lnTo>
                    <a:pt x="1467886" y="0"/>
                  </a:lnTo>
                  <a:cubicBezTo>
                    <a:pt x="1490283" y="0"/>
                    <a:pt x="1508439" y="18156"/>
                    <a:pt x="1508439" y="40552"/>
                  </a:cubicBezTo>
                  <a:lnTo>
                    <a:pt x="1508439" y="414530"/>
                  </a:lnTo>
                  <a:cubicBezTo>
                    <a:pt x="1508439" y="436927"/>
                    <a:pt x="1490283" y="455083"/>
                    <a:pt x="1467886" y="455083"/>
                  </a:cubicBezTo>
                  <a:lnTo>
                    <a:pt x="40552" y="455083"/>
                  </a:lnTo>
                  <a:cubicBezTo>
                    <a:pt x="18156" y="455083"/>
                    <a:pt x="0" y="436927"/>
                    <a:pt x="0" y="414530"/>
                  </a:cubicBezTo>
                  <a:lnTo>
                    <a:pt x="0" y="40552"/>
                  </a:lnTo>
                  <a:cubicBezTo>
                    <a:pt x="0" y="18156"/>
                    <a:pt x="18156" y="0"/>
                    <a:pt x="405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8575"/>
              <a:ext cx="1508439" cy="4265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5400000">
            <a:off x="1088025" y="672278"/>
            <a:ext cx="240442" cy="359092"/>
          </a:xfrm>
          <a:custGeom>
            <a:avLst/>
            <a:gdLst/>
            <a:ahLst/>
            <a:cxnLst/>
            <a:rect l="l" t="t" r="r" b="b"/>
            <a:pathLst>
              <a:path w="240442" h="359092">
                <a:moveTo>
                  <a:pt x="0" y="0"/>
                </a:moveTo>
                <a:lnTo>
                  <a:pt x="240442" y="0"/>
                </a:lnTo>
                <a:lnTo>
                  <a:pt x="240442" y="359092"/>
                </a:lnTo>
                <a:lnTo>
                  <a:pt x="0" y="359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0" name="Group 10"/>
          <p:cNvGrpSpPr/>
          <p:nvPr/>
        </p:nvGrpSpPr>
        <p:grpSpPr>
          <a:xfrm>
            <a:off x="16635046" y="8596795"/>
            <a:ext cx="624254" cy="624254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GT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 flipH="1">
            <a:off x="16865622" y="8739744"/>
            <a:ext cx="203860" cy="338357"/>
          </a:xfrm>
          <a:custGeom>
            <a:avLst/>
            <a:gdLst/>
            <a:ahLst/>
            <a:cxnLst/>
            <a:rect l="l" t="t" r="r" b="b"/>
            <a:pathLst>
              <a:path w="203860" h="338357">
                <a:moveTo>
                  <a:pt x="203860" y="0"/>
                </a:moveTo>
                <a:lnTo>
                  <a:pt x="0" y="0"/>
                </a:lnTo>
                <a:lnTo>
                  <a:pt x="0" y="338356"/>
                </a:lnTo>
                <a:lnTo>
                  <a:pt x="203860" y="338356"/>
                </a:lnTo>
                <a:lnTo>
                  <a:pt x="20386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4" name="Group 14"/>
          <p:cNvGrpSpPr/>
          <p:nvPr/>
        </p:nvGrpSpPr>
        <p:grpSpPr>
          <a:xfrm>
            <a:off x="270318" y="2139741"/>
            <a:ext cx="11397054" cy="7537526"/>
            <a:chOff x="0" y="0"/>
            <a:chExt cx="2574902" cy="170293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574902" cy="1702930"/>
            </a:xfrm>
            <a:custGeom>
              <a:avLst/>
              <a:gdLst/>
              <a:ahLst/>
              <a:cxnLst/>
              <a:rect l="l" t="t" r="r" b="b"/>
              <a:pathLst>
                <a:path w="2574902" h="1702930">
                  <a:moveTo>
                    <a:pt x="33965" y="0"/>
                  </a:moveTo>
                  <a:lnTo>
                    <a:pt x="2540937" y="0"/>
                  </a:lnTo>
                  <a:cubicBezTo>
                    <a:pt x="2559696" y="0"/>
                    <a:pt x="2574902" y="15206"/>
                    <a:pt x="2574902" y="33965"/>
                  </a:cubicBezTo>
                  <a:lnTo>
                    <a:pt x="2574902" y="1668966"/>
                  </a:lnTo>
                  <a:cubicBezTo>
                    <a:pt x="2574902" y="1687724"/>
                    <a:pt x="2559696" y="1702930"/>
                    <a:pt x="2540937" y="1702930"/>
                  </a:cubicBezTo>
                  <a:lnTo>
                    <a:pt x="33965" y="1702930"/>
                  </a:lnTo>
                  <a:cubicBezTo>
                    <a:pt x="15206" y="1702930"/>
                    <a:pt x="0" y="1687724"/>
                    <a:pt x="0" y="1668966"/>
                  </a:cubicBezTo>
                  <a:lnTo>
                    <a:pt x="0" y="33965"/>
                  </a:lnTo>
                  <a:cubicBezTo>
                    <a:pt x="0" y="15206"/>
                    <a:pt x="15206" y="0"/>
                    <a:pt x="33965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7625"/>
              <a:ext cx="2574902" cy="1655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584558" y="1928420"/>
            <a:ext cx="11483619" cy="7537526"/>
            <a:chOff x="0" y="0"/>
            <a:chExt cx="2594459" cy="170293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594459" cy="1702930"/>
            </a:xfrm>
            <a:custGeom>
              <a:avLst/>
              <a:gdLst/>
              <a:ahLst/>
              <a:cxnLst/>
              <a:rect l="l" t="t" r="r" b="b"/>
              <a:pathLst>
                <a:path w="2594459" h="1702930">
                  <a:moveTo>
                    <a:pt x="33709" y="0"/>
                  </a:moveTo>
                  <a:lnTo>
                    <a:pt x="2560750" y="0"/>
                  </a:lnTo>
                  <a:cubicBezTo>
                    <a:pt x="2569691" y="0"/>
                    <a:pt x="2578265" y="3551"/>
                    <a:pt x="2584586" y="9873"/>
                  </a:cubicBezTo>
                  <a:cubicBezTo>
                    <a:pt x="2590908" y="16195"/>
                    <a:pt x="2594459" y="24768"/>
                    <a:pt x="2594459" y="33709"/>
                  </a:cubicBezTo>
                  <a:lnTo>
                    <a:pt x="2594459" y="1669222"/>
                  </a:lnTo>
                  <a:cubicBezTo>
                    <a:pt x="2594459" y="1678162"/>
                    <a:pt x="2590908" y="1686736"/>
                    <a:pt x="2584586" y="1693057"/>
                  </a:cubicBezTo>
                  <a:cubicBezTo>
                    <a:pt x="2578265" y="1699379"/>
                    <a:pt x="2569691" y="1702930"/>
                    <a:pt x="2560750" y="1702930"/>
                  </a:cubicBezTo>
                  <a:lnTo>
                    <a:pt x="33709" y="1702930"/>
                  </a:lnTo>
                  <a:cubicBezTo>
                    <a:pt x="24768" y="1702930"/>
                    <a:pt x="16195" y="1699379"/>
                    <a:pt x="9873" y="1693057"/>
                  </a:cubicBezTo>
                  <a:cubicBezTo>
                    <a:pt x="3551" y="1686736"/>
                    <a:pt x="0" y="1678162"/>
                    <a:pt x="0" y="1669222"/>
                  </a:cubicBezTo>
                  <a:lnTo>
                    <a:pt x="0" y="33709"/>
                  </a:lnTo>
                  <a:cubicBezTo>
                    <a:pt x="0" y="24768"/>
                    <a:pt x="3551" y="16195"/>
                    <a:pt x="9873" y="9873"/>
                  </a:cubicBezTo>
                  <a:cubicBezTo>
                    <a:pt x="16195" y="3551"/>
                    <a:pt x="24768" y="0"/>
                    <a:pt x="3370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4AA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47625"/>
              <a:ext cx="2594459" cy="1655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51333" y="2292313"/>
            <a:ext cx="10481680" cy="6809739"/>
            <a:chOff x="0" y="0"/>
            <a:chExt cx="1524003" cy="990114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524003" cy="990114"/>
            </a:xfrm>
            <a:custGeom>
              <a:avLst/>
              <a:gdLst/>
              <a:ahLst/>
              <a:cxnLst/>
              <a:rect l="l" t="t" r="r" b="b"/>
              <a:pathLst>
                <a:path w="1524003" h="990114">
                  <a:moveTo>
                    <a:pt x="0" y="0"/>
                  </a:moveTo>
                  <a:lnTo>
                    <a:pt x="1524003" y="0"/>
                  </a:lnTo>
                  <a:lnTo>
                    <a:pt x="1524003" y="990114"/>
                  </a:lnTo>
                  <a:lnTo>
                    <a:pt x="0" y="990114"/>
                  </a:lnTo>
                  <a:close/>
                </a:path>
              </a:pathLst>
            </a:custGeom>
            <a:blipFill>
              <a:blip r:embed="rId7"/>
              <a:stretch>
                <a:fillRect l="-2712" r="-2712"/>
              </a:stretch>
            </a:blip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2742925" y="1892578"/>
            <a:ext cx="5052605" cy="1269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5"/>
              </a:lnSpc>
            </a:pPr>
            <a:r>
              <a:rPr lang="en-US" sz="3500" b="1" spc="-227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FUNCIÓN: CALCULAR_ENCADENADO_SECTOR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534542" y="693503"/>
            <a:ext cx="2123685" cy="30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8"/>
              </a:lnSpc>
              <a:spcBef>
                <a:spcPct val="0"/>
              </a:spcBef>
            </a:pPr>
            <a:r>
              <a:rPr lang="en-US" sz="1798" spc="-116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PIB2CODE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054987" y="807453"/>
            <a:ext cx="810952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Home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498359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About Us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181897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Services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034591" y="807453"/>
            <a:ext cx="970584" cy="1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b="1" spc="-28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Contact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1847544" y="3534652"/>
            <a:ext cx="5710114" cy="1703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7" lvl="1" indent="-280669" algn="l">
              <a:lnSpc>
                <a:spcPts val="2703"/>
              </a:lnSpc>
              <a:buFont typeface="Arial"/>
              <a:buChar char="•"/>
            </a:pPr>
            <a:r>
              <a:rPr lang="en-US" sz="2599" b="1" spc="-51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Construye la serie encadenada de un sector (PIB, primario, secundario, terciario).</a:t>
            </a:r>
          </a:p>
          <a:p>
            <a:pPr algn="l">
              <a:lnSpc>
                <a:spcPts val="1976"/>
              </a:lnSpc>
            </a:pPr>
            <a:endParaRPr lang="en-US" sz="2599" b="1" spc="-51">
              <a:solidFill>
                <a:srgbClr val="000000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  <a:p>
            <a:pPr algn="ctr">
              <a:lnSpc>
                <a:spcPts val="2496"/>
              </a:lnSpc>
            </a:pPr>
            <a:endParaRPr lang="en-US" sz="2599" b="1" spc="-51">
              <a:solidFill>
                <a:srgbClr val="000000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2281771" y="5409490"/>
            <a:ext cx="4353274" cy="3264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b="1" i="1" spc="-31">
                <a:solidFill>
                  <a:srgbClr val="F7F7F7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Estructura de la función: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b="1" i="1" spc="-31">
                <a:solidFill>
                  <a:srgbClr val="F7F7F7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Promedios anuales.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b="1" i="1" spc="-31">
                <a:solidFill>
                  <a:srgbClr val="F7F7F7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Año base.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b="1" i="1" spc="-31">
                <a:solidFill>
                  <a:srgbClr val="F7F7F7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Años siguientes: ajusta cada trimestre usando el promedio del año anterior.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b="1" i="1" spc="-31">
                <a:solidFill>
                  <a:srgbClr val="F7F7F7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Promedio encadenado: guarda el resultado anual  para enlazar con el siguiente año.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b="1" i="1" spc="-31">
                <a:solidFill>
                  <a:srgbClr val="F7F7F7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Salida: devuelve un pd.Series con el encadenado trimestral listo para análisis.</a:t>
            </a:r>
          </a:p>
          <a:p>
            <a:pPr algn="l">
              <a:lnSpc>
                <a:spcPts val="2239"/>
              </a:lnSpc>
            </a:pPr>
            <a:endParaRPr lang="en-US" sz="1599" b="1" i="1" spc="-31">
              <a:solidFill>
                <a:srgbClr val="F7F7F7"/>
              </a:solidFill>
              <a:latin typeface="Helvetica World Bold Italics"/>
              <a:ea typeface="Helvetica World Bold Italics"/>
              <a:cs typeface="Helvetica World Bold Italics"/>
              <a:sym typeface="Helvetica World Bold Itali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3" name="Group 3"/>
          <p:cNvGrpSpPr/>
          <p:nvPr/>
        </p:nvGrpSpPr>
        <p:grpSpPr>
          <a:xfrm>
            <a:off x="15780466" y="639280"/>
            <a:ext cx="1478834" cy="453314"/>
            <a:chOff x="0" y="0"/>
            <a:chExt cx="389487" cy="1193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9487" cy="119391"/>
            </a:xfrm>
            <a:custGeom>
              <a:avLst/>
              <a:gdLst/>
              <a:ahLst/>
              <a:cxnLst/>
              <a:rect l="l" t="t" r="r" b="b"/>
              <a:pathLst>
                <a:path w="389487" h="119391">
                  <a:moveTo>
                    <a:pt x="52352" y="0"/>
                  </a:moveTo>
                  <a:lnTo>
                    <a:pt x="337136" y="0"/>
                  </a:lnTo>
                  <a:cubicBezTo>
                    <a:pt x="366049" y="0"/>
                    <a:pt x="389487" y="23439"/>
                    <a:pt x="389487" y="52352"/>
                  </a:cubicBezTo>
                  <a:lnTo>
                    <a:pt x="389487" y="67040"/>
                  </a:lnTo>
                  <a:cubicBezTo>
                    <a:pt x="389487" y="80924"/>
                    <a:pt x="383972" y="94240"/>
                    <a:pt x="374154" y="104058"/>
                  </a:cubicBezTo>
                  <a:cubicBezTo>
                    <a:pt x="364336" y="113876"/>
                    <a:pt x="351020" y="119391"/>
                    <a:pt x="337136" y="119391"/>
                  </a:cubicBezTo>
                  <a:lnTo>
                    <a:pt x="52352" y="119391"/>
                  </a:lnTo>
                  <a:cubicBezTo>
                    <a:pt x="23439" y="119391"/>
                    <a:pt x="0" y="95953"/>
                    <a:pt x="0" y="67040"/>
                  </a:cubicBezTo>
                  <a:lnTo>
                    <a:pt x="0" y="52352"/>
                  </a:lnTo>
                  <a:cubicBezTo>
                    <a:pt x="0" y="23439"/>
                    <a:pt x="23439" y="0"/>
                    <a:pt x="523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575"/>
              <a:ext cx="389487" cy="90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675449" y="3268339"/>
            <a:ext cx="4583851" cy="1727892"/>
            <a:chOff x="0" y="0"/>
            <a:chExt cx="1207269" cy="45508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07269" cy="455083"/>
            </a:xfrm>
            <a:custGeom>
              <a:avLst/>
              <a:gdLst/>
              <a:ahLst/>
              <a:cxnLst/>
              <a:rect l="l" t="t" r="r" b="b"/>
              <a:pathLst>
                <a:path w="1207269" h="455083">
                  <a:moveTo>
                    <a:pt x="50669" y="0"/>
                  </a:moveTo>
                  <a:lnTo>
                    <a:pt x="1156601" y="0"/>
                  </a:lnTo>
                  <a:cubicBezTo>
                    <a:pt x="1184584" y="0"/>
                    <a:pt x="1207269" y="22685"/>
                    <a:pt x="1207269" y="50669"/>
                  </a:cubicBezTo>
                  <a:lnTo>
                    <a:pt x="1207269" y="404414"/>
                  </a:lnTo>
                  <a:cubicBezTo>
                    <a:pt x="1207269" y="432398"/>
                    <a:pt x="1184584" y="455083"/>
                    <a:pt x="1156601" y="455083"/>
                  </a:cubicBezTo>
                  <a:lnTo>
                    <a:pt x="50669" y="455083"/>
                  </a:lnTo>
                  <a:cubicBezTo>
                    <a:pt x="22685" y="455083"/>
                    <a:pt x="0" y="432398"/>
                    <a:pt x="0" y="404414"/>
                  </a:cubicBezTo>
                  <a:lnTo>
                    <a:pt x="0" y="50669"/>
                  </a:lnTo>
                  <a:cubicBezTo>
                    <a:pt x="0" y="22685"/>
                    <a:pt x="22685" y="0"/>
                    <a:pt x="5066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8575"/>
              <a:ext cx="1207269" cy="4265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rot="5400000">
            <a:off x="1088025" y="672278"/>
            <a:ext cx="240442" cy="359092"/>
          </a:xfrm>
          <a:custGeom>
            <a:avLst/>
            <a:gdLst/>
            <a:ahLst/>
            <a:cxnLst/>
            <a:rect l="l" t="t" r="r" b="b"/>
            <a:pathLst>
              <a:path w="240442" h="359092">
                <a:moveTo>
                  <a:pt x="0" y="0"/>
                </a:moveTo>
                <a:lnTo>
                  <a:pt x="240442" y="0"/>
                </a:lnTo>
                <a:lnTo>
                  <a:pt x="240442" y="359092"/>
                </a:lnTo>
                <a:lnTo>
                  <a:pt x="0" y="359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0" name="Group 10"/>
          <p:cNvGrpSpPr/>
          <p:nvPr/>
        </p:nvGrpSpPr>
        <p:grpSpPr>
          <a:xfrm>
            <a:off x="16635046" y="8596795"/>
            <a:ext cx="624254" cy="624254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GT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 flipH="1">
            <a:off x="16865622" y="8739744"/>
            <a:ext cx="203860" cy="338357"/>
          </a:xfrm>
          <a:custGeom>
            <a:avLst/>
            <a:gdLst/>
            <a:ahLst/>
            <a:cxnLst/>
            <a:rect l="l" t="t" r="r" b="b"/>
            <a:pathLst>
              <a:path w="203860" h="338357">
                <a:moveTo>
                  <a:pt x="203860" y="0"/>
                </a:moveTo>
                <a:lnTo>
                  <a:pt x="0" y="0"/>
                </a:lnTo>
                <a:lnTo>
                  <a:pt x="0" y="338356"/>
                </a:lnTo>
                <a:lnTo>
                  <a:pt x="203860" y="338356"/>
                </a:lnTo>
                <a:lnTo>
                  <a:pt x="20386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4" name="Group 14"/>
          <p:cNvGrpSpPr/>
          <p:nvPr/>
        </p:nvGrpSpPr>
        <p:grpSpPr>
          <a:xfrm>
            <a:off x="270318" y="2139741"/>
            <a:ext cx="11397054" cy="7537526"/>
            <a:chOff x="0" y="0"/>
            <a:chExt cx="2574902" cy="170293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574902" cy="1702930"/>
            </a:xfrm>
            <a:custGeom>
              <a:avLst/>
              <a:gdLst/>
              <a:ahLst/>
              <a:cxnLst/>
              <a:rect l="l" t="t" r="r" b="b"/>
              <a:pathLst>
                <a:path w="2574902" h="1702930">
                  <a:moveTo>
                    <a:pt x="33965" y="0"/>
                  </a:moveTo>
                  <a:lnTo>
                    <a:pt x="2540937" y="0"/>
                  </a:lnTo>
                  <a:cubicBezTo>
                    <a:pt x="2559696" y="0"/>
                    <a:pt x="2574902" y="15206"/>
                    <a:pt x="2574902" y="33965"/>
                  </a:cubicBezTo>
                  <a:lnTo>
                    <a:pt x="2574902" y="1668966"/>
                  </a:lnTo>
                  <a:cubicBezTo>
                    <a:pt x="2574902" y="1687724"/>
                    <a:pt x="2559696" y="1702930"/>
                    <a:pt x="2540937" y="1702930"/>
                  </a:cubicBezTo>
                  <a:lnTo>
                    <a:pt x="33965" y="1702930"/>
                  </a:lnTo>
                  <a:cubicBezTo>
                    <a:pt x="15206" y="1702930"/>
                    <a:pt x="0" y="1687724"/>
                    <a:pt x="0" y="1668966"/>
                  </a:cubicBezTo>
                  <a:lnTo>
                    <a:pt x="0" y="33965"/>
                  </a:lnTo>
                  <a:cubicBezTo>
                    <a:pt x="0" y="15206"/>
                    <a:pt x="15206" y="0"/>
                    <a:pt x="33965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7625"/>
              <a:ext cx="2574902" cy="1655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584558" y="1928420"/>
            <a:ext cx="11483619" cy="7537526"/>
            <a:chOff x="0" y="0"/>
            <a:chExt cx="2594459" cy="170293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594459" cy="1702930"/>
            </a:xfrm>
            <a:custGeom>
              <a:avLst/>
              <a:gdLst/>
              <a:ahLst/>
              <a:cxnLst/>
              <a:rect l="l" t="t" r="r" b="b"/>
              <a:pathLst>
                <a:path w="2594459" h="1702930">
                  <a:moveTo>
                    <a:pt x="33709" y="0"/>
                  </a:moveTo>
                  <a:lnTo>
                    <a:pt x="2560750" y="0"/>
                  </a:lnTo>
                  <a:cubicBezTo>
                    <a:pt x="2569691" y="0"/>
                    <a:pt x="2578265" y="3551"/>
                    <a:pt x="2584586" y="9873"/>
                  </a:cubicBezTo>
                  <a:cubicBezTo>
                    <a:pt x="2590908" y="16195"/>
                    <a:pt x="2594459" y="24768"/>
                    <a:pt x="2594459" y="33709"/>
                  </a:cubicBezTo>
                  <a:lnTo>
                    <a:pt x="2594459" y="1669222"/>
                  </a:lnTo>
                  <a:cubicBezTo>
                    <a:pt x="2594459" y="1678162"/>
                    <a:pt x="2590908" y="1686736"/>
                    <a:pt x="2584586" y="1693057"/>
                  </a:cubicBezTo>
                  <a:cubicBezTo>
                    <a:pt x="2578265" y="1699379"/>
                    <a:pt x="2569691" y="1702930"/>
                    <a:pt x="2560750" y="1702930"/>
                  </a:cubicBezTo>
                  <a:lnTo>
                    <a:pt x="33709" y="1702930"/>
                  </a:lnTo>
                  <a:cubicBezTo>
                    <a:pt x="24768" y="1702930"/>
                    <a:pt x="16195" y="1699379"/>
                    <a:pt x="9873" y="1693057"/>
                  </a:cubicBezTo>
                  <a:cubicBezTo>
                    <a:pt x="3551" y="1686736"/>
                    <a:pt x="0" y="1678162"/>
                    <a:pt x="0" y="1669222"/>
                  </a:cubicBezTo>
                  <a:lnTo>
                    <a:pt x="0" y="33709"/>
                  </a:lnTo>
                  <a:cubicBezTo>
                    <a:pt x="0" y="24768"/>
                    <a:pt x="3551" y="16195"/>
                    <a:pt x="9873" y="9873"/>
                  </a:cubicBezTo>
                  <a:cubicBezTo>
                    <a:pt x="16195" y="3551"/>
                    <a:pt x="24768" y="0"/>
                    <a:pt x="3370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4AA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47625"/>
              <a:ext cx="2594459" cy="16553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988579" y="2603463"/>
            <a:ext cx="9960533" cy="6187439"/>
          </a:xfrm>
          <a:custGeom>
            <a:avLst/>
            <a:gdLst/>
            <a:ahLst/>
            <a:cxnLst/>
            <a:rect l="l" t="t" r="r" b="b"/>
            <a:pathLst>
              <a:path w="9960533" h="6187439">
                <a:moveTo>
                  <a:pt x="0" y="0"/>
                </a:moveTo>
                <a:lnTo>
                  <a:pt x="9960533" y="0"/>
                </a:lnTo>
                <a:lnTo>
                  <a:pt x="9960533" y="6187439"/>
                </a:lnTo>
                <a:lnTo>
                  <a:pt x="0" y="61874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r="-13460"/>
            </a:stretch>
          </a:blipFill>
        </p:spPr>
        <p:txBody>
          <a:bodyPr/>
          <a:lstStyle/>
          <a:p>
            <a:endParaRPr lang="es-GT"/>
          </a:p>
        </p:txBody>
      </p:sp>
      <p:sp>
        <p:nvSpPr>
          <p:cNvPr id="21" name="TextBox 21"/>
          <p:cNvSpPr txBox="1"/>
          <p:nvPr/>
        </p:nvSpPr>
        <p:spPr>
          <a:xfrm>
            <a:off x="12675449" y="2263566"/>
            <a:ext cx="5052605" cy="450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5"/>
              </a:lnSpc>
            </a:pPr>
            <a:r>
              <a:rPr lang="en-US" sz="3500" b="1" spc="-227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SERIES MAP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534542" y="693503"/>
            <a:ext cx="2123685" cy="30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8"/>
              </a:lnSpc>
              <a:spcBef>
                <a:spcPct val="0"/>
              </a:spcBef>
            </a:pPr>
            <a:r>
              <a:rPr lang="en-US" sz="1798" spc="-116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PIB2CODE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054987" y="807453"/>
            <a:ext cx="810952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Home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498359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About Us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181897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Services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6034591" y="807453"/>
            <a:ext cx="970584" cy="1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b="1" spc="-28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Contact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045823" y="3460201"/>
            <a:ext cx="3612527" cy="1391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6"/>
              </a:lnSpc>
            </a:pPr>
            <a:r>
              <a:rPr lang="en-US" sz="2400" b="1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se crea un diccionario que asocia cada serie (PIB, Prim, Sec, Ter) con sus columnas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906026" y="5320494"/>
            <a:ext cx="4353274" cy="588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b="1" i="1" spc="-31">
                <a:solidFill>
                  <a:srgbClr val="F7F7F7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En esta sección calculamos todos los encadenados y sus tasas.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3" name="Group 3"/>
          <p:cNvGrpSpPr/>
          <p:nvPr/>
        </p:nvGrpSpPr>
        <p:grpSpPr>
          <a:xfrm>
            <a:off x="15780466" y="639280"/>
            <a:ext cx="1478834" cy="453314"/>
            <a:chOff x="0" y="0"/>
            <a:chExt cx="389487" cy="1193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9487" cy="119391"/>
            </a:xfrm>
            <a:custGeom>
              <a:avLst/>
              <a:gdLst/>
              <a:ahLst/>
              <a:cxnLst/>
              <a:rect l="l" t="t" r="r" b="b"/>
              <a:pathLst>
                <a:path w="389487" h="119391">
                  <a:moveTo>
                    <a:pt x="52352" y="0"/>
                  </a:moveTo>
                  <a:lnTo>
                    <a:pt x="337136" y="0"/>
                  </a:lnTo>
                  <a:cubicBezTo>
                    <a:pt x="366049" y="0"/>
                    <a:pt x="389487" y="23439"/>
                    <a:pt x="389487" y="52352"/>
                  </a:cubicBezTo>
                  <a:lnTo>
                    <a:pt x="389487" y="67040"/>
                  </a:lnTo>
                  <a:cubicBezTo>
                    <a:pt x="389487" y="80924"/>
                    <a:pt x="383972" y="94240"/>
                    <a:pt x="374154" y="104058"/>
                  </a:cubicBezTo>
                  <a:cubicBezTo>
                    <a:pt x="364336" y="113876"/>
                    <a:pt x="351020" y="119391"/>
                    <a:pt x="337136" y="119391"/>
                  </a:cubicBezTo>
                  <a:lnTo>
                    <a:pt x="52352" y="119391"/>
                  </a:lnTo>
                  <a:cubicBezTo>
                    <a:pt x="23439" y="119391"/>
                    <a:pt x="0" y="95953"/>
                    <a:pt x="0" y="67040"/>
                  </a:cubicBezTo>
                  <a:lnTo>
                    <a:pt x="0" y="52352"/>
                  </a:lnTo>
                  <a:cubicBezTo>
                    <a:pt x="0" y="23439"/>
                    <a:pt x="23439" y="0"/>
                    <a:pt x="523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575"/>
              <a:ext cx="389487" cy="90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5400000">
            <a:off x="1088025" y="672278"/>
            <a:ext cx="240442" cy="359092"/>
          </a:xfrm>
          <a:custGeom>
            <a:avLst/>
            <a:gdLst/>
            <a:ahLst/>
            <a:cxnLst/>
            <a:rect l="l" t="t" r="r" b="b"/>
            <a:pathLst>
              <a:path w="240442" h="359092">
                <a:moveTo>
                  <a:pt x="0" y="0"/>
                </a:moveTo>
                <a:lnTo>
                  <a:pt x="240442" y="0"/>
                </a:lnTo>
                <a:lnTo>
                  <a:pt x="240442" y="359092"/>
                </a:lnTo>
                <a:lnTo>
                  <a:pt x="0" y="359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7" name="Group 7"/>
          <p:cNvGrpSpPr/>
          <p:nvPr/>
        </p:nvGrpSpPr>
        <p:grpSpPr>
          <a:xfrm>
            <a:off x="1208246" y="7982144"/>
            <a:ext cx="624254" cy="624254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GT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flipH="1">
            <a:off x="1438823" y="8125093"/>
            <a:ext cx="203860" cy="338357"/>
          </a:xfrm>
          <a:custGeom>
            <a:avLst/>
            <a:gdLst/>
            <a:ahLst/>
            <a:cxnLst/>
            <a:rect l="l" t="t" r="r" b="b"/>
            <a:pathLst>
              <a:path w="203860" h="338357">
                <a:moveTo>
                  <a:pt x="203859" y="0"/>
                </a:moveTo>
                <a:lnTo>
                  <a:pt x="0" y="0"/>
                </a:lnTo>
                <a:lnTo>
                  <a:pt x="0" y="338356"/>
                </a:lnTo>
                <a:lnTo>
                  <a:pt x="203859" y="338356"/>
                </a:lnTo>
                <a:lnTo>
                  <a:pt x="203859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1" name="Group 11"/>
          <p:cNvGrpSpPr/>
          <p:nvPr/>
        </p:nvGrpSpPr>
        <p:grpSpPr>
          <a:xfrm>
            <a:off x="1208246" y="3564482"/>
            <a:ext cx="10343203" cy="6536585"/>
            <a:chOff x="0" y="0"/>
            <a:chExt cx="2724136" cy="172157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724136" cy="1721570"/>
            </a:xfrm>
            <a:custGeom>
              <a:avLst/>
              <a:gdLst/>
              <a:ahLst/>
              <a:cxnLst/>
              <a:rect l="l" t="t" r="r" b="b"/>
              <a:pathLst>
                <a:path w="2724136" h="1721570">
                  <a:moveTo>
                    <a:pt x="37425" y="0"/>
                  </a:moveTo>
                  <a:lnTo>
                    <a:pt x="2686710" y="0"/>
                  </a:lnTo>
                  <a:cubicBezTo>
                    <a:pt x="2707380" y="0"/>
                    <a:pt x="2724136" y="16756"/>
                    <a:pt x="2724136" y="37425"/>
                  </a:cubicBezTo>
                  <a:lnTo>
                    <a:pt x="2724136" y="1684144"/>
                  </a:lnTo>
                  <a:cubicBezTo>
                    <a:pt x="2724136" y="1704814"/>
                    <a:pt x="2707380" y="1721570"/>
                    <a:pt x="2686710" y="1721570"/>
                  </a:cubicBezTo>
                  <a:lnTo>
                    <a:pt x="37425" y="1721570"/>
                  </a:lnTo>
                  <a:cubicBezTo>
                    <a:pt x="16756" y="1721570"/>
                    <a:pt x="0" y="1704814"/>
                    <a:pt x="0" y="1684144"/>
                  </a:cubicBezTo>
                  <a:lnTo>
                    <a:pt x="0" y="37425"/>
                  </a:lnTo>
                  <a:cubicBezTo>
                    <a:pt x="0" y="16756"/>
                    <a:pt x="16756" y="0"/>
                    <a:pt x="37425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47625"/>
              <a:ext cx="2724136" cy="16739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87792" y="3564482"/>
            <a:ext cx="10024767" cy="6381988"/>
            <a:chOff x="0" y="0"/>
            <a:chExt cx="2640268" cy="168085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640268" cy="1680853"/>
            </a:xfrm>
            <a:custGeom>
              <a:avLst/>
              <a:gdLst/>
              <a:ahLst/>
              <a:cxnLst/>
              <a:rect l="l" t="t" r="r" b="b"/>
              <a:pathLst>
                <a:path w="2640268" h="1680853">
                  <a:moveTo>
                    <a:pt x="38614" y="0"/>
                  </a:moveTo>
                  <a:lnTo>
                    <a:pt x="2601654" y="0"/>
                  </a:lnTo>
                  <a:cubicBezTo>
                    <a:pt x="2622980" y="0"/>
                    <a:pt x="2640268" y="17288"/>
                    <a:pt x="2640268" y="38614"/>
                  </a:cubicBezTo>
                  <a:lnTo>
                    <a:pt x="2640268" y="1642239"/>
                  </a:lnTo>
                  <a:cubicBezTo>
                    <a:pt x="2640268" y="1663565"/>
                    <a:pt x="2622980" y="1680853"/>
                    <a:pt x="2601654" y="1680853"/>
                  </a:cubicBezTo>
                  <a:lnTo>
                    <a:pt x="38614" y="1680853"/>
                  </a:lnTo>
                  <a:cubicBezTo>
                    <a:pt x="17288" y="1680853"/>
                    <a:pt x="0" y="1663565"/>
                    <a:pt x="0" y="1642239"/>
                  </a:cubicBezTo>
                  <a:lnTo>
                    <a:pt x="0" y="38614"/>
                  </a:lnTo>
                  <a:cubicBezTo>
                    <a:pt x="0" y="17288"/>
                    <a:pt x="17288" y="0"/>
                    <a:pt x="3861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4AA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7625"/>
              <a:ext cx="2640268" cy="16332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832500" y="3775927"/>
            <a:ext cx="9580059" cy="5949963"/>
            <a:chOff x="0" y="0"/>
            <a:chExt cx="1789876" cy="111165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789876" cy="1111653"/>
            </a:xfrm>
            <a:custGeom>
              <a:avLst/>
              <a:gdLst/>
              <a:ahLst/>
              <a:cxnLst/>
              <a:rect l="l" t="t" r="r" b="b"/>
              <a:pathLst>
                <a:path w="1789876" h="1111653">
                  <a:moveTo>
                    <a:pt x="21819" y="0"/>
                  </a:moveTo>
                  <a:lnTo>
                    <a:pt x="1768057" y="0"/>
                  </a:lnTo>
                  <a:cubicBezTo>
                    <a:pt x="1773844" y="0"/>
                    <a:pt x="1779394" y="2299"/>
                    <a:pt x="1783486" y="6391"/>
                  </a:cubicBezTo>
                  <a:cubicBezTo>
                    <a:pt x="1787578" y="10483"/>
                    <a:pt x="1789876" y="16033"/>
                    <a:pt x="1789876" y="21819"/>
                  </a:cubicBezTo>
                  <a:lnTo>
                    <a:pt x="1789876" y="1089833"/>
                  </a:lnTo>
                  <a:cubicBezTo>
                    <a:pt x="1789876" y="1101884"/>
                    <a:pt x="1780107" y="1111653"/>
                    <a:pt x="1768057" y="1111653"/>
                  </a:cubicBezTo>
                  <a:lnTo>
                    <a:pt x="21819" y="1111653"/>
                  </a:lnTo>
                  <a:cubicBezTo>
                    <a:pt x="9769" y="1111653"/>
                    <a:pt x="0" y="1101884"/>
                    <a:pt x="0" y="1089833"/>
                  </a:cubicBezTo>
                  <a:lnTo>
                    <a:pt x="0" y="21819"/>
                  </a:lnTo>
                  <a:cubicBezTo>
                    <a:pt x="0" y="9769"/>
                    <a:pt x="9769" y="0"/>
                    <a:pt x="21819" y="0"/>
                  </a:cubicBezTo>
                  <a:close/>
                </a:path>
              </a:pathLst>
            </a:custGeom>
            <a:blipFill>
              <a:blip r:embed="rId7"/>
              <a:stretch>
                <a:fillRect l="-1973" r="-1973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623224" y="1676572"/>
            <a:ext cx="10245353" cy="1991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84"/>
              </a:lnSpc>
            </a:pPr>
            <a:r>
              <a:rPr lang="en-US" sz="5282" b="1" spc="-343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EXPORTACIÓN Y SALIDA FINAL</a:t>
            </a:r>
          </a:p>
          <a:p>
            <a:pPr algn="l">
              <a:lnSpc>
                <a:spcPts val="5048"/>
              </a:lnSpc>
            </a:pPr>
            <a:endParaRPr lang="en-US" sz="5282" b="1" spc="-343">
              <a:solidFill>
                <a:srgbClr val="52CFE0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  <a:p>
            <a:pPr algn="l">
              <a:lnSpc>
                <a:spcPts val="5048"/>
              </a:lnSpc>
            </a:pPr>
            <a:endParaRPr lang="en-US" sz="5282" b="1" spc="-343">
              <a:solidFill>
                <a:srgbClr val="52CFE0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534542" y="693503"/>
            <a:ext cx="2123685" cy="30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8"/>
              </a:lnSpc>
              <a:spcBef>
                <a:spcPct val="0"/>
              </a:spcBef>
            </a:pPr>
            <a:r>
              <a:rPr lang="en-US" sz="1798" spc="-116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PIB2CODE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054987" y="807453"/>
            <a:ext cx="810952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Home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498359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About Us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181897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Services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034591" y="807453"/>
            <a:ext cx="970584" cy="1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b="1" spc="-28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Contact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166609" y="4979166"/>
            <a:ext cx="4353274" cy="1537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7029" lvl="1" indent="-183514" algn="l">
              <a:lnSpc>
                <a:spcPts val="2379"/>
              </a:lnSpc>
              <a:buFont typeface="Arial"/>
              <a:buChar char="•"/>
            </a:pPr>
            <a:r>
              <a:rPr lang="en-US" sz="1699" b="1" i="1" spc="-33">
                <a:solidFill>
                  <a:srgbClr val="F7F7F7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Define columnas originales.</a:t>
            </a:r>
          </a:p>
          <a:p>
            <a:pPr marL="367029" lvl="1" indent="-183514" algn="l">
              <a:lnSpc>
                <a:spcPts val="2379"/>
              </a:lnSpc>
              <a:buFont typeface="Arial"/>
              <a:buChar char="•"/>
            </a:pPr>
            <a:r>
              <a:rPr lang="en-US" sz="1699" b="1" i="1" spc="-33">
                <a:solidFill>
                  <a:srgbClr val="F7F7F7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Agrega nuevas columnas.</a:t>
            </a:r>
          </a:p>
          <a:p>
            <a:pPr marL="367029" lvl="1" indent="-183514" algn="l">
              <a:lnSpc>
                <a:spcPts val="2379"/>
              </a:lnSpc>
              <a:buFont typeface="Arial"/>
              <a:buChar char="•"/>
            </a:pPr>
            <a:r>
              <a:rPr lang="en-US" sz="1699" b="1" i="1" spc="-33">
                <a:solidFill>
                  <a:srgbClr val="F7F7F7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Crea el DataFrame final y exporta a Excel en PIB_encadenado.xlsx</a:t>
            </a:r>
          </a:p>
          <a:p>
            <a:pPr algn="l">
              <a:lnSpc>
                <a:spcPts val="2379"/>
              </a:lnSpc>
            </a:pPr>
            <a:endParaRPr lang="en-US" sz="1699" b="1" i="1" spc="-33">
              <a:solidFill>
                <a:srgbClr val="F7F7F7"/>
              </a:solidFill>
              <a:latin typeface="Helvetica World Bold Italics"/>
              <a:ea typeface="Helvetica World Bold Italics"/>
              <a:cs typeface="Helvetica World Bold Italics"/>
              <a:sym typeface="Helvetica World Bold Itali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3" name="Group 3"/>
          <p:cNvGrpSpPr/>
          <p:nvPr/>
        </p:nvGrpSpPr>
        <p:grpSpPr>
          <a:xfrm>
            <a:off x="15780466" y="639280"/>
            <a:ext cx="1478834" cy="453314"/>
            <a:chOff x="0" y="0"/>
            <a:chExt cx="389487" cy="1193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9487" cy="119391"/>
            </a:xfrm>
            <a:custGeom>
              <a:avLst/>
              <a:gdLst/>
              <a:ahLst/>
              <a:cxnLst/>
              <a:rect l="l" t="t" r="r" b="b"/>
              <a:pathLst>
                <a:path w="389487" h="119391">
                  <a:moveTo>
                    <a:pt x="52352" y="0"/>
                  </a:moveTo>
                  <a:lnTo>
                    <a:pt x="337136" y="0"/>
                  </a:lnTo>
                  <a:cubicBezTo>
                    <a:pt x="366049" y="0"/>
                    <a:pt x="389487" y="23439"/>
                    <a:pt x="389487" y="52352"/>
                  </a:cubicBezTo>
                  <a:lnTo>
                    <a:pt x="389487" y="67040"/>
                  </a:lnTo>
                  <a:cubicBezTo>
                    <a:pt x="389487" y="80924"/>
                    <a:pt x="383972" y="94240"/>
                    <a:pt x="374154" y="104058"/>
                  </a:cubicBezTo>
                  <a:cubicBezTo>
                    <a:pt x="364336" y="113876"/>
                    <a:pt x="351020" y="119391"/>
                    <a:pt x="337136" y="119391"/>
                  </a:cubicBezTo>
                  <a:lnTo>
                    <a:pt x="52352" y="119391"/>
                  </a:lnTo>
                  <a:cubicBezTo>
                    <a:pt x="23439" y="119391"/>
                    <a:pt x="0" y="95953"/>
                    <a:pt x="0" y="67040"/>
                  </a:cubicBezTo>
                  <a:lnTo>
                    <a:pt x="0" y="52352"/>
                  </a:lnTo>
                  <a:cubicBezTo>
                    <a:pt x="0" y="23439"/>
                    <a:pt x="23439" y="0"/>
                    <a:pt x="523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575"/>
              <a:ext cx="389487" cy="90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939123" y="1979217"/>
            <a:ext cx="4329070" cy="3424989"/>
            <a:chOff x="0" y="0"/>
            <a:chExt cx="1721141" cy="136169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21141" cy="1361699"/>
            </a:xfrm>
            <a:custGeom>
              <a:avLst/>
              <a:gdLst/>
              <a:ahLst/>
              <a:cxnLst/>
              <a:rect l="l" t="t" r="r" b="b"/>
              <a:pathLst>
                <a:path w="1721141" h="1361699">
                  <a:moveTo>
                    <a:pt x="89418" y="0"/>
                  </a:moveTo>
                  <a:lnTo>
                    <a:pt x="1631724" y="0"/>
                  </a:lnTo>
                  <a:cubicBezTo>
                    <a:pt x="1655439" y="0"/>
                    <a:pt x="1678182" y="9421"/>
                    <a:pt x="1694952" y="26190"/>
                  </a:cubicBezTo>
                  <a:cubicBezTo>
                    <a:pt x="1711721" y="42959"/>
                    <a:pt x="1721141" y="65703"/>
                    <a:pt x="1721141" y="89418"/>
                  </a:cubicBezTo>
                  <a:lnTo>
                    <a:pt x="1721141" y="1272281"/>
                  </a:lnTo>
                  <a:cubicBezTo>
                    <a:pt x="1721141" y="1295996"/>
                    <a:pt x="1711721" y="1318740"/>
                    <a:pt x="1694952" y="1335509"/>
                  </a:cubicBezTo>
                  <a:cubicBezTo>
                    <a:pt x="1678182" y="1352278"/>
                    <a:pt x="1655439" y="1361699"/>
                    <a:pt x="1631724" y="1361699"/>
                  </a:cubicBezTo>
                  <a:lnTo>
                    <a:pt x="89418" y="1361699"/>
                  </a:lnTo>
                  <a:cubicBezTo>
                    <a:pt x="65703" y="1361699"/>
                    <a:pt x="42959" y="1352278"/>
                    <a:pt x="26190" y="1335509"/>
                  </a:cubicBezTo>
                  <a:cubicBezTo>
                    <a:pt x="9421" y="1318740"/>
                    <a:pt x="0" y="1295996"/>
                    <a:pt x="0" y="1272281"/>
                  </a:cubicBezTo>
                  <a:lnTo>
                    <a:pt x="0" y="89418"/>
                  </a:lnTo>
                  <a:cubicBezTo>
                    <a:pt x="0" y="65703"/>
                    <a:pt x="9421" y="42959"/>
                    <a:pt x="26190" y="26190"/>
                  </a:cubicBezTo>
                  <a:cubicBezTo>
                    <a:pt x="42959" y="9421"/>
                    <a:pt x="65703" y="0"/>
                    <a:pt x="89418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7625"/>
              <a:ext cx="1721141" cy="13140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74875" y="1837052"/>
            <a:ext cx="4696130" cy="3654796"/>
            <a:chOff x="0" y="0"/>
            <a:chExt cx="1867076" cy="145306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867076" cy="1453065"/>
            </a:xfrm>
            <a:custGeom>
              <a:avLst/>
              <a:gdLst/>
              <a:ahLst/>
              <a:cxnLst/>
              <a:rect l="l" t="t" r="r" b="b"/>
              <a:pathLst>
                <a:path w="1867076" h="1453065">
                  <a:moveTo>
                    <a:pt x="82429" y="0"/>
                  </a:moveTo>
                  <a:lnTo>
                    <a:pt x="1784647" y="0"/>
                  </a:lnTo>
                  <a:cubicBezTo>
                    <a:pt x="1806509" y="0"/>
                    <a:pt x="1827475" y="8684"/>
                    <a:pt x="1842933" y="24143"/>
                  </a:cubicBezTo>
                  <a:cubicBezTo>
                    <a:pt x="1858392" y="39601"/>
                    <a:pt x="1867076" y="60567"/>
                    <a:pt x="1867076" y="82429"/>
                  </a:cubicBezTo>
                  <a:lnTo>
                    <a:pt x="1867076" y="1370636"/>
                  </a:lnTo>
                  <a:cubicBezTo>
                    <a:pt x="1867076" y="1392498"/>
                    <a:pt x="1858392" y="1413464"/>
                    <a:pt x="1842933" y="1428922"/>
                  </a:cubicBezTo>
                  <a:cubicBezTo>
                    <a:pt x="1827475" y="1444381"/>
                    <a:pt x="1806509" y="1453065"/>
                    <a:pt x="1784647" y="1453065"/>
                  </a:cubicBezTo>
                  <a:lnTo>
                    <a:pt x="82429" y="1453065"/>
                  </a:lnTo>
                  <a:cubicBezTo>
                    <a:pt x="60567" y="1453065"/>
                    <a:pt x="39601" y="1444381"/>
                    <a:pt x="24143" y="1428922"/>
                  </a:cubicBezTo>
                  <a:cubicBezTo>
                    <a:pt x="8684" y="1413464"/>
                    <a:pt x="0" y="1392498"/>
                    <a:pt x="0" y="1370636"/>
                  </a:cubicBezTo>
                  <a:lnTo>
                    <a:pt x="0" y="82429"/>
                  </a:lnTo>
                  <a:cubicBezTo>
                    <a:pt x="0" y="60567"/>
                    <a:pt x="8684" y="39601"/>
                    <a:pt x="24143" y="24143"/>
                  </a:cubicBezTo>
                  <a:cubicBezTo>
                    <a:pt x="39601" y="8684"/>
                    <a:pt x="60567" y="0"/>
                    <a:pt x="82429" y="0"/>
                  </a:cubicBezTo>
                  <a:close/>
                </a:path>
              </a:pathLst>
            </a:custGeom>
            <a:solidFill>
              <a:srgbClr val="FFFFFF"/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7625"/>
              <a:ext cx="1867076" cy="14054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534542" y="1837052"/>
            <a:ext cx="4733651" cy="3218171"/>
            <a:chOff x="0" y="0"/>
            <a:chExt cx="1283433" cy="87254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83433" cy="872541"/>
            </a:xfrm>
            <a:custGeom>
              <a:avLst/>
              <a:gdLst/>
              <a:ahLst/>
              <a:cxnLst/>
              <a:rect l="l" t="t" r="r" b="b"/>
              <a:pathLst>
                <a:path w="1283433" h="872541">
                  <a:moveTo>
                    <a:pt x="81775" y="0"/>
                  </a:moveTo>
                  <a:lnTo>
                    <a:pt x="1201657" y="0"/>
                  </a:lnTo>
                  <a:cubicBezTo>
                    <a:pt x="1223345" y="0"/>
                    <a:pt x="1244145" y="8616"/>
                    <a:pt x="1259481" y="23951"/>
                  </a:cubicBezTo>
                  <a:cubicBezTo>
                    <a:pt x="1274817" y="39287"/>
                    <a:pt x="1283433" y="60087"/>
                    <a:pt x="1283433" y="81775"/>
                  </a:cubicBezTo>
                  <a:lnTo>
                    <a:pt x="1283433" y="790766"/>
                  </a:lnTo>
                  <a:cubicBezTo>
                    <a:pt x="1283433" y="812454"/>
                    <a:pt x="1274817" y="833254"/>
                    <a:pt x="1259481" y="848590"/>
                  </a:cubicBezTo>
                  <a:cubicBezTo>
                    <a:pt x="1244145" y="863926"/>
                    <a:pt x="1223345" y="872541"/>
                    <a:pt x="1201657" y="872541"/>
                  </a:cubicBezTo>
                  <a:lnTo>
                    <a:pt x="81775" y="872541"/>
                  </a:lnTo>
                  <a:cubicBezTo>
                    <a:pt x="60087" y="872541"/>
                    <a:pt x="39287" y="863926"/>
                    <a:pt x="23951" y="848590"/>
                  </a:cubicBezTo>
                  <a:cubicBezTo>
                    <a:pt x="8616" y="833254"/>
                    <a:pt x="0" y="812454"/>
                    <a:pt x="0" y="790766"/>
                  </a:cubicBezTo>
                  <a:lnTo>
                    <a:pt x="0" y="81775"/>
                  </a:lnTo>
                  <a:cubicBezTo>
                    <a:pt x="0" y="60087"/>
                    <a:pt x="8616" y="39287"/>
                    <a:pt x="23951" y="23951"/>
                  </a:cubicBezTo>
                  <a:cubicBezTo>
                    <a:pt x="39287" y="8616"/>
                    <a:pt x="60087" y="0"/>
                    <a:pt x="81775" y="0"/>
                  </a:cubicBezTo>
                  <a:close/>
                </a:path>
              </a:pathLst>
            </a:custGeom>
            <a:blipFill>
              <a:blip r:embed="rId3"/>
              <a:stretch>
                <a:fillRect t="-6078" b="-6078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90902" y="2149241"/>
            <a:ext cx="6968398" cy="684161"/>
            <a:chOff x="0" y="0"/>
            <a:chExt cx="1835298" cy="18019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835298" cy="180191"/>
            </a:xfrm>
            <a:custGeom>
              <a:avLst/>
              <a:gdLst/>
              <a:ahLst/>
              <a:cxnLst/>
              <a:rect l="l" t="t" r="r" b="b"/>
              <a:pathLst>
                <a:path w="1835298" h="180191">
                  <a:moveTo>
                    <a:pt x="33330" y="0"/>
                  </a:moveTo>
                  <a:lnTo>
                    <a:pt x="1801968" y="0"/>
                  </a:lnTo>
                  <a:cubicBezTo>
                    <a:pt x="1810808" y="0"/>
                    <a:pt x="1819286" y="3512"/>
                    <a:pt x="1825536" y="9762"/>
                  </a:cubicBezTo>
                  <a:cubicBezTo>
                    <a:pt x="1831787" y="16013"/>
                    <a:pt x="1835298" y="24490"/>
                    <a:pt x="1835298" y="33330"/>
                  </a:cubicBezTo>
                  <a:lnTo>
                    <a:pt x="1835298" y="146860"/>
                  </a:lnTo>
                  <a:cubicBezTo>
                    <a:pt x="1835298" y="155700"/>
                    <a:pt x="1831787" y="164178"/>
                    <a:pt x="1825536" y="170428"/>
                  </a:cubicBezTo>
                  <a:cubicBezTo>
                    <a:pt x="1819286" y="176679"/>
                    <a:pt x="1810808" y="180191"/>
                    <a:pt x="1801968" y="180191"/>
                  </a:cubicBezTo>
                  <a:lnTo>
                    <a:pt x="33330" y="180191"/>
                  </a:lnTo>
                  <a:cubicBezTo>
                    <a:pt x="24490" y="180191"/>
                    <a:pt x="16013" y="176679"/>
                    <a:pt x="9762" y="170428"/>
                  </a:cubicBezTo>
                  <a:cubicBezTo>
                    <a:pt x="3512" y="164178"/>
                    <a:pt x="0" y="155700"/>
                    <a:pt x="0" y="146860"/>
                  </a:cubicBezTo>
                  <a:lnTo>
                    <a:pt x="0" y="33330"/>
                  </a:lnTo>
                  <a:cubicBezTo>
                    <a:pt x="0" y="24490"/>
                    <a:pt x="3512" y="16013"/>
                    <a:pt x="9762" y="9762"/>
                  </a:cubicBezTo>
                  <a:cubicBezTo>
                    <a:pt x="16013" y="3512"/>
                    <a:pt x="24490" y="0"/>
                    <a:pt x="3333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8575"/>
              <a:ext cx="1835298" cy="1516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 rot="5400000">
            <a:off x="1088025" y="672278"/>
            <a:ext cx="240442" cy="359092"/>
          </a:xfrm>
          <a:custGeom>
            <a:avLst/>
            <a:gdLst/>
            <a:ahLst/>
            <a:cxnLst/>
            <a:rect l="l" t="t" r="r" b="b"/>
            <a:pathLst>
              <a:path w="240442" h="359092">
                <a:moveTo>
                  <a:pt x="0" y="0"/>
                </a:moveTo>
                <a:lnTo>
                  <a:pt x="240442" y="0"/>
                </a:lnTo>
                <a:lnTo>
                  <a:pt x="240442" y="359092"/>
                </a:lnTo>
                <a:lnTo>
                  <a:pt x="0" y="3590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8" name="Group 18"/>
          <p:cNvGrpSpPr/>
          <p:nvPr/>
        </p:nvGrpSpPr>
        <p:grpSpPr>
          <a:xfrm>
            <a:off x="16635046" y="8634046"/>
            <a:ext cx="624254" cy="624254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GT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 flipH="1">
            <a:off x="16865622" y="8776995"/>
            <a:ext cx="203860" cy="338357"/>
          </a:xfrm>
          <a:custGeom>
            <a:avLst/>
            <a:gdLst/>
            <a:ahLst/>
            <a:cxnLst/>
            <a:rect l="l" t="t" r="r" b="b"/>
            <a:pathLst>
              <a:path w="203860" h="338357">
                <a:moveTo>
                  <a:pt x="203860" y="0"/>
                </a:moveTo>
                <a:lnTo>
                  <a:pt x="0" y="0"/>
                </a:lnTo>
                <a:lnTo>
                  <a:pt x="0" y="338356"/>
                </a:lnTo>
                <a:lnTo>
                  <a:pt x="203860" y="338356"/>
                </a:lnTo>
                <a:lnTo>
                  <a:pt x="20386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22" name="Group 22"/>
          <p:cNvGrpSpPr/>
          <p:nvPr/>
        </p:nvGrpSpPr>
        <p:grpSpPr>
          <a:xfrm>
            <a:off x="7613902" y="3345758"/>
            <a:ext cx="9645398" cy="5912542"/>
            <a:chOff x="0" y="0"/>
            <a:chExt cx="1061495" cy="65068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61495" cy="650687"/>
            </a:xfrm>
            <a:custGeom>
              <a:avLst/>
              <a:gdLst/>
              <a:ahLst/>
              <a:cxnLst/>
              <a:rect l="l" t="t" r="r" b="b"/>
              <a:pathLst>
                <a:path w="1061495" h="650687">
                  <a:moveTo>
                    <a:pt x="20869" y="0"/>
                  </a:moveTo>
                  <a:lnTo>
                    <a:pt x="1040626" y="0"/>
                  </a:lnTo>
                  <a:cubicBezTo>
                    <a:pt x="1046160" y="0"/>
                    <a:pt x="1051468" y="2199"/>
                    <a:pt x="1055382" y="6112"/>
                  </a:cubicBezTo>
                  <a:cubicBezTo>
                    <a:pt x="1059296" y="10026"/>
                    <a:pt x="1061495" y="15334"/>
                    <a:pt x="1061495" y="20869"/>
                  </a:cubicBezTo>
                  <a:lnTo>
                    <a:pt x="1061495" y="629818"/>
                  </a:lnTo>
                  <a:cubicBezTo>
                    <a:pt x="1061495" y="635352"/>
                    <a:pt x="1059296" y="640661"/>
                    <a:pt x="1055382" y="644574"/>
                  </a:cubicBezTo>
                  <a:cubicBezTo>
                    <a:pt x="1051468" y="648488"/>
                    <a:pt x="1046160" y="650687"/>
                    <a:pt x="1040626" y="650687"/>
                  </a:cubicBezTo>
                  <a:lnTo>
                    <a:pt x="20869" y="650687"/>
                  </a:lnTo>
                  <a:cubicBezTo>
                    <a:pt x="15334" y="650687"/>
                    <a:pt x="10026" y="648488"/>
                    <a:pt x="6112" y="644574"/>
                  </a:cubicBezTo>
                  <a:cubicBezTo>
                    <a:pt x="2199" y="640661"/>
                    <a:pt x="0" y="635352"/>
                    <a:pt x="0" y="629818"/>
                  </a:cubicBezTo>
                  <a:lnTo>
                    <a:pt x="0" y="20869"/>
                  </a:lnTo>
                  <a:cubicBezTo>
                    <a:pt x="0" y="15334"/>
                    <a:pt x="2199" y="10026"/>
                    <a:pt x="6112" y="6112"/>
                  </a:cubicBezTo>
                  <a:cubicBezTo>
                    <a:pt x="10026" y="2199"/>
                    <a:pt x="15334" y="0"/>
                    <a:pt x="20869" y="0"/>
                  </a:cubicBezTo>
                  <a:close/>
                </a:path>
              </a:pathLst>
            </a:custGeom>
            <a:blipFill>
              <a:blip r:embed="rId8"/>
              <a:stretch>
                <a:fillRect l="-5474" r="-5474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7054987" y="807453"/>
            <a:ext cx="810952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Home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498359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About Us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181897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Services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034591" y="807453"/>
            <a:ext cx="970584" cy="1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b="1" spc="-28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Contact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28700" y="7106039"/>
            <a:ext cx="8520776" cy="1738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09"/>
              </a:lnSpc>
            </a:pPr>
            <a:r>
              <a:rPr lang="en-US" sz="6999" b="1" spc="-454">
                <a:solidFill>
                  <a:srgbClr val="52CFE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DASHBOARD INTERACTIVO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290902" y="2319998"/>
            <a:ext cx="6968398" cy="785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1"/>
              </a:lnSpc>
            </a:pPr>
            <a:r>
              <a:rPr lang="en-US" sz="2799" b="1" spc="-5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Documentación: https://streamlit.io</a:t>
            </a:r>
          </a:p>
          <a:p>
            <a:pPr algn="ctr">
              <a:lnSpc>
                <a:spcPts val="2911"/>
              </a:lnSpc>
            </a:pPr>
            <a:endParaRPr lang="en-US" sz="2799" b="1" spc="-55">
              <a:solidFill>
                <a:srgbClr val="000000"/>
              </a:solidFill>
              <a:latin typeface="Helvetica World Bold"/>
              <a:ea typeface="Helvetica World Bold"/>
              <a:cs typeface="Helvetica World Bold"/>
              <a:sym typeface="Helvetica World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534542" y="693503"/>
            <a:ext cx="2123685" cy="30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8"/>
              </a:lnSpc>
              <a:spcBef>
                <a:spcPct val="0"/>
              </a:spcBef>
            </a:pPr>
            <a:r>
              <a:rPr lang="en-US" sz="1798" spc="-116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PIB2CODE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4" r="-2204"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3" name="Group 3"/>
          <p:cNvGrpSpPr/>
          <p:nvPr/>
        </p:nvGrpSpPr>
        <p:grpSpPr>
          <a:xfrm>
            <a:off x="15780466" y="639280"/>
            <a:ext cx="1478834" cy="453314"/>
            <a:chOff x="0" y="0"/>
            <a:chExt cx="389487" cy="1193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9487" cy="119391"/>
            </a:xfrm>
            <a:custGeom>
              <a:avLst/>
              <a:gdLst/>
              <a:ahLst/>
              <a:cxnLst/>
              <a:rect l="l" t="t" r="r" b="b"/>
              <a:pathLst>
                <a:path w="389487" h="119391">
                  <a:moveTo>
                    <a:pt x="52352" y="0"/>
                  </a:moveTo>
                  <a:lnTo>
                    <a:pt x="337136" y="0"/>
                  </a:lnTo>
                  <a:cubicBezTo>
                    <a:pt x="366049" y="0"/>
                    <a:pt x="389487" y="23439"/>
                    <a:pt x="389487" y="52352"/>
                  </a:cubicBezTo>
                  <a:lnTo>
                    <a:pt x="389487" y="67040"/>
                  </a:lnTo>
                  <a:cubicBezTo>
                    <a:pt x="389487" y="80924"/>
                    <a:pt x="383972" y="94240"/>
                    <a:pt x="374154" y="104058"/>
                  </a:cubicBezTo>
                  <a:cubicBezTo>
                    <a:pt x="364336" y="113876"/>
                    <a:pt x="351020" y="119391"/>
                    <a:pt x="337136" y="119391"/>
                  </a:cubicBezTo>
                  <a:lnTo>
                    <a:pt x="52352" y="119391"/>
                  </a:lnTo>
                  <a:cubicBezTo>
                    <a:pt x="23439" y="119391"/>
                    <a:pt x="0" y="95953"/>
                    <a:pt x="0" y="67040"/>
                  </a:cubicBezTo>
                  <a:lnTo>
                    <a:pt x="0" y="52352"/>
                  </a:lnTo>
                  <a:cubicBezTo>
                    <a:pt x="0" y="23439"/>
                    <a:pt x="23439" y="0"/>
                    <a:pt x="523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GT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575"/>
              <a:ext cx="389487" cy="90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25453" y="1693555"/>
            <a:ext cx="15796929" cy="1758056"/>
            <a:chOff x="0" y="0"/>
            <a:chExt cx="6280505" cy="69896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280505" cy="698964"/>
            </a:xfrm>
            <a:custGeom>
              <a:avLst/>
              <a:gdLst/>
              <a:ahLst/>
              <a:cxnLst/>
              <a:rect l="l" t="t" r="r" b="b"/>
              <a:pathLst>
                <a:path w="6280505" h="698964">
                  <a:moveTo>
                    <a:pt x="24505" y="0"/>
                  </a:moveTo>
                  <a:lnTo>
                    <a:pt x="6256001" y="0"/>
                  </a:lnTo>
                  <a:cubicBezTo>
                    <a:pt x="6269534" y="0"/>
                    <a:pt x="6280505" y="10971"/>
                    <a:pt x="6280505" y="24505"/>
                  </a:cubicBezTo>
                  <a:lnTo>
                    <a:pt x="6280505" y="674459"/>
                  </a:lnTo>
                  <a:cubicBezTo>
                    <a:pt x="6280505" y="687993"/>
                    <a:pt x="6269534" y="698964"/>
                    <a:pt x="6256001" y="698964"/>
                  </a:cubicBezTo>
                  <a:lnTo>
                    <a:pt x="24505" y="698964"/>
                  </a:lnTo>
                  <a:cubicBezTo>
                    <a:pt x="18006" y="698964"/>
                    <a:pt x="11773" y="696382"/>
                    <a:pt x="7177" y="691786"/>
                  </a:cubicBezTo>
                  <a:cubicBezTo>
                    <a:pt x="2582" y="687191"/>
                    <a:pt x="0" y="680958"/>
                    <a:pt x="0" y="674459"/>
                  </a:cubicBezTo>
                  <a:lnTo>
                    <a:pt x="0" y="24505"/>
                  </a:lnTo>
                  <a:cubicBezTo>
                    <a:pt x="0" y="18006"/>
                    <a:pt x="2582" y="11773"/>
                    <a:pt x="7177" y="7177"/>
                  </a:cubicBezTo>
                  <a:cubicBezTo>
                    <a:pt x="11773" y="2582"/>
                    <a:pt x="18006" y="0"/>
                    <a:pt x="24505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7625"/>
              <a:ext cx="6280505" cy="6513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85003" y="1848736"/>
            <a:ext cx="15477830" cy="1447695"/>
            <a:chOff x="0" y="0"/>
            <a:chExt cx="6319315" cy="59106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19315" cy="591067"/>
            </a:xfrm>
            <a:custGeom>
              <a:avLst/>
              <a:gdLst/>
              <a:ahLst/>
              <a:cxnLst/>
              <a:rect l="l" t="t" r="r" b="b"/>
              <a:pathLst>
                <a:path w="6319315" h="591067">
                  <a:moveTo>
                    <a:pt x="25010" y="0"/>
                  </a:moveTo>
                  <a:lnTo>
                    <a:pt x="6294305" y="0"/>
                  </a:lnTo>
                  <a:cubicBezTo>
                    <a:pt x="6300938" y="0"/>
                    <a:pt x="6307299" y="2635"/>
                    <a:pt x="6311990" y="7325"/>
                  </a:cubicBezTo>
                  <a:cubicBezTo>
                    <a:pt x="6316680" y="12015"/>
                    <a:pt x="6319315" y="18377"/>
                    <a:pt x="6319315" y="25010"/>
                  </a:cubicBezTo>
                  <a:lnTo>
                    <a:pt x="6319315" y="566058"/>
                  </a:lnTo>
                  <a:cubicBezTo>
                    <a:pt x="6319315" y="579870"/>
                    <a:pt x="6308117" y="591067"/>
                    <a:pt x="6294305" y="591067"/>
                  </a:cubicBezTo>
                  <a:lnTo>
                    <a:pt x="25010" y="591067"/>
                  </a:lnTo>
                  <a:cubicBezTo>
                    <a:pt x="11197" y="591067"/>
                    <a:pt x="0" y="579870"/>
                    <a:pt x="0" y="566058"/>
                  </a:cubicBezTo>
                  <a:lnTo>
                    <a:pt x="0" y="25010"/>
                  </a:lnTo>
                  <a:cubicBezTo>
                    <a:pt x="0" y="11197"/>
                    <a:pt x="11197" y="0"/>
                    <a:pt x="25010" y="0"/>
                  </a:cubicBezTo>
                  <a:close/>
                </a:path>
              </a:pathLst>
            </a:custGeom>
            <a:blipFill>
              <a:blip r:embed="rId3"/>
              <a:stretch>
                <a:fillRect t="-2788" b="-2788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sp>
        <p:nvSpPr>
          <p:cNvPr id="11" name="Freeform 11"/>
          <p:cNvSpPr/>
          <p:nvPr/>
        </p:nvSpPr>
        <p:spPr>
          <a:xfrm rot="5400000">
            <a:off x="1088025" y="672278"/>
            <a:ext cx="240442" cy="359092"/>
          </a:xfrm>
          <a:custGeom>
            <a:avLst/>
            <a:gdLst/>
            <a:ahLst/>
            <a:cxnLst/>
            <a:rect l="l" t="t" r="r" b="b"/>
            <a:pathLst>
              <a:path w="240442" h="359092">
                <a:moveTo>
                  <a:pt x="0" y="0"/>
                </a:moveTo>
                <a:lnTo>
                  <a:pt x="240442" y="0"/>
                </a:lnTo>
                <a:lnTo>
                  <a:pt x="240442" y="359092"/>
                </a:lnTo>
                <a:lnTo>
                  <a:pt x="0" y="3590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2" name="Group 12"/>
          <p:cNvGrpSpPr/>
          <p:nvPr/>
        </p:nvGrpSpPr>
        <p:grpSpPr>
          <a:xfrm>
            <a:off x="16635046" y="8634046"/>
            <a:ext cx="624254" cy="62425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DE0E6">
                    <a:alpha val="100000"/>
                  </a:srgbClr>
                </a:gs>
                <a:gs pos="100000">
                  <a:srgbClr val="004AAD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s-GT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flipH="1">
            <a:off x="16865622" y="8776995"/>
            <a:ext cx="203860" cy="338357"/>
          </a:xfrm>
          <a:custGeom>
            <a:avLst/>
            <a:gdLst/>
            <a:ahLst/>
            <a:cxnLst/>
            <a:rect l="l" t="t" r="r" b="b"/>
            <a:pathLst>
              <a:path w="203860" h="338357">
                <a:moveTo>
                  <a:pt x="203860" y="0"/>
                </a:moveTo>
                <a:lnTo>
                  <a:pt x="0" y="0"/>
                </a:lnTo>
                <a:lnTo>
                  <a:pt x="0" y="338356"/>
                </a:lnTo>
                <a:lnTo>
                  <a:pt x="203860" y="338356"/>
                </a:lnTo>
                <a:lnTo>
                  <a:pt x="20386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GT"/>
          </a:p>
        </p:txBody>
      </p:sp>
      <p:grpSp>
        <p:nvGrpSpPr>
          <p:cNvPr id="16" name="Group 16"/>
          <p:cNvGrpSpPr/>
          <p:nvPr/>
        </p:nvGrpSpPr>
        <p:grpSpPr>
          <a:xfrm>
            <a:off x="1208246" y="3656456"/>
            <a:ext cx="11066292" cy="1689046"/>
            <a:chOff x="0" y="0"/>
            <a:chExt cx="4399710" cy="67152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399710" cy="671527"/>
            </a:xfrm>
            <a:custGeom>
              <a:avLst/>
              <a:gdLst/>
              <a:ahLst/>
              <a:cxnLst/>
              <a:rect l="l" t="t" r="r" b="b"/>
              <a:pathLst>
                <a:path w="4399710" h="671527">
                  <a:moveTo>
                    <a:pt x="34980" y="0"/>
                  </a:moveTo>
                  <a:lnTo>
                    <a:pt x="4364730" y="0"/>
                  </a:lnTo>
                  <a:cubicBezTo>
                    <a:pt x="4384049" y="0"/>
                    <a:pt x="4399710" y="15661"/>
                    <a:pt x="4399710" y="34980"/>
                  </a:cubicBezTo>
                  <a:lnTo>
                    <a:pt x="4399710" y="636547"/>
                  </a:lnTo>
                  <a:cubicBezTo>
                    <a:pt x="4399710" y="645824"/>
                    <a:pt x="4396024" y="654722"/>
                    <a:pt x="4389464" y="661282"/>
                  </a:cubicBezTo>
                  <a:cubicBezTo>
                    <a:pt x="4382905" y="667842"/>
                    <a:pt x="4374007" y="671527"/>
                    <a:pt x="4364730" y="671527"/>
                  </a:cubicBezTo>
                  <a:lnTo>
                    <a:pt x="34980" y="671527"/>
                  </a:lnTo>
                  <a:cubicBezTo>
                    <a:pt x="15661" y="671527"/>
                    <a:pt x="0" y="655866"/>
                    <a:pt x="0" y="636547"/>
                  </a:cubicBezTo>
                  <a:lnTo>
                    <a:pt x="0" y="34980"/>
                  </a:lnTo>
                  <a:cubicBezTo>
                    <a:pt x="0" y="15661"/>
                    <a:pt x="15661" y="0"/>
                    <a:pt x="34980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47625"/>
              <a:ext cx="4399710" cy="623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91039" y="3750848"/>
            <a:ext cx="10788433" cy="1468710"/>
            <a:chOff x="0" y="0"/>
            <a:chExt cx="4404720" cy="59964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404720" cy="599647"/>
            </a:xfrm>
            <a:custGeom>
              <a:avLst/>
              <a:gdLst/>
              <a:ahLst/>
              <a:cxnLst/>
              <a:rect l="l" t="t" r="r" b="b"/>
              <a:pathLst>
                <a:path w="4404720" h="599647">
                  <a:moveTo>
                    <a:pt x="35881" y="0"/>
                  </a:moveTo>
                  <a:lnTo>
                    <a:pt x="4368839" y="0"/>
                  </a:lnTo>
                  <a:cubicBezTo>
                    <a:pt x="4388656" y="0"/>
                    <a:pt x="4404720" y="16064"/>
                    <a:pt x="4404720" y="35881"/>
                  </a:cubicBezTo>
                  <a:lnTo>
                    <a:pt x="4404720" y="563767"/>
                  </a:lnTo>
                  <a:cubicBezTo>
                    <a:pt x="4404720" y="583583"/>
                    <a:pt x="4388656" y="599647"/>
                    <a:pt x="4368839" y="599647"/>
                  </a:cubicBezTo>
                  <a:lnTo>
                    <a:pt x="35881" y="599647"/>
                  </a:lnTo>
                  <a:cubicBezTo>
                    <a:pt x="16064" y="599647"/>
                    <a:pt x="0" y="583583"/>
                    <a:pt x="0" y="563767"/>
                  </a:cubicBezTo>
                  <a:lnTo>
                    <a:pt x="0" y="35881"/>
                  </a:lnTo>
                  <a:cubicBezTo>
                    <a:pt x="0" y="16064"/>
                    <a:pt x="16064" y="0"/>
                    <a:pt x="35881" y="0"/>
                  </a:cubicBezTo>
                  <a:close/>
                </a:path>
              </a:pathLst>
            </a:custGeom>
            <a:blipFill>
              <a:blip r:embed="rId8"/>
              <a:stretch>
                <a:fillRect t="-500" b="-500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91039" y="5555052"/>
            <a:ext cx="8831417" cy="4616428"/>
            <a:chOff x="0" y="0"/>
            <a:chExt cx="3511173" cy="183538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511173" cy="1835389"/>
            </a:xfrm>
            <a:custGeom>
              <a:avLst/>
              <a:gdLst/>
              <a:ahLst/>
              <a:cxnLst/>
              <a:rect l="l" t="t" r="r" b="b"/>
              <a:pathLst>
                <a:path w="3511173" h="1835389">
                  <a:moveTo>
                    <a:pt x="43832" y="0"/>
                  </a:moveTo>
                  <a:lnTo>
                    <a:pt x="3467341" y="0"/>
                  </a:lnTo>
                  <a:cubicBezTo>
                    <a:pt x="3491549" y="0"/>
                    <a:pt x="3511173" y="19624"/>
                    <a:pt x="3511173" y="43832"/>
                  </a:cubicBezTo>
                  <a:lnTo>
                    <a:pt x="3511173" y="1791557"/>
                  </a:lnTo>
                  <a:cubicBezTo>
                    <a:pt x="3511173" y="1803182"/>
                    <a:pt x="3506555" y="1814331"/>
                    <a:pt x="3498335" y="1822551"/>
                  </a:cubicBezTo>
                  <a:cubicBezTo>
                    <a:pt x="3490115" y="1830771"/>
                    <a:pt x="3478966" y="1835389"/>
                    <a:pt x="3467341" y="1835389"/>
                  </a:cubicBezTo>
                  <a:lnTo>
                    <a:pt x="43832" y="1835389"/>
                  </a:lnTo>
                  <a:cubicBezTo>
                    <a:pt x="32207" y="1835389"/>
                    <a:pt x="21058" y="1830771"/>
                    <a:pt x="12838" y="1822551"/>
                  </a:cubicBezTo>
                  <a:cubicBezTo>
                    <a:pt x="4618" y="1814331"/>
                    <a:pt x="0" y="1803182"/>
                    <a:pt x="0" y="1791557"/>
                  </a:cubicBezTo>
                  <a:lnTo>
                    <a:pt x="0" y="43832"/>
                  </a:lnTo>
                  <a:cubicBezTo>
                    <a:pt x="0" y="32207"/>
                    <a:pt x="4618" y="21058"/>
                    <a:pt x="12838" y="12838"/>
                  </a:cubicBezTo>
                  <a:cubicBezTo>
                    <a:pt x="21058" y="4618"/>
                    <a:pt x="32207" y="0"/>
                    <a:pt x="43832" y="0"/>
                  </a:cubicBezTo>
                  <a:close/>
                </a:path>
              </a:pathLst>
            </a:custGeom>
            <a:solidFill>
              <a:srgbClr val="000000">
                <a:alpha val="49804"/>
              </a:srgbClr>
            </a:solidFill>
          </p:spPr>
          <p:txBody>
            <a:bodyPr/>
            <a:lstStyle/>
            <a:p>
              <a:endParaRPr lang="es-GT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47625"/>
              <a:ext cx="3511173" cy="17877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134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450588" y="5710233"/>
            <a:ext cx="8424023" cy="4318330"/>
            <a:chOff x="0" y="0"/>
            <a:chExt cx="1157246" cy="593229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157246" cy="593229"/>
            </a:xfrm>
            <a:custGeom>
              <a:avLst/>
              <a:gdLst/>
              <a:ahLst/>
              <a:cxnLst/>
              <a:rect l="l" t="t" r="r" b="b"/>
              <a:pathLst>
                <a:path w="1157246" h="593229">
                  <a:moveTo>
                    <a:pt x="15623" y="0"/>
                  </a:moveTo>
                  <a:lnTo>
                    <a:pt x="1141622" y="0"/>
                  </a:lnTo>
                  <a:cubicBezTo>
                    <a:pt x="1150251" y="0"/>
                    <a:pt x="1157246" y="6995"/>
                    <a:pt x="1157246" y="15623"/>
                  </a:cubicBezTo>
                  <a:lnTo>
                    <a:pt x="1157246" y="577605"/>
                  </a:lnTo>
                  <a:cubicBezTo>
                    <a:pt x="1157246" y="586234"/>
                    <a:pt x="1150251" y="593229"/>
                    <a:pt x="1141622" y="593229"/>
                  </a:cubicBezTo>
                  <a:lnTo>
                    <a:pt x="15623" y="593229"/>
                  </a:lnTo>
                  <a:cubicBezTo>
                    <a:pt x="6995" y="593229"/>
                    <a:pt x="0" y="586234"/>
                    <a:pt x="0" y="577605"/>
                  </a:cubicBezTo>
                  <a:lnTo>
                    <a:pt x="0" y="15623"/>
                  </a:lnTo>
                  <a:cubicBezTo>
                    <a:pt x="0" y="6995"/>
                    <a:pt x="6995" y="0"/>
                    <a:pt x="15623" y="0"/>
                  </a:cubicBezTo>
                  <a:close/>
                </a:path>
              </a:pathLst>
            </a:custGeom>
            <a:blipFill>
              <a:blip r:embed="rId9"/>
              <a:stretch>
                <a:fillRect l="-241" r="-241"/>
              </a:stretch>
            </a:blipFill>
          </p:spPr>
          <p:txBody>
            <a:bodyPr/>
            <a:lstStyle/>
            <a:p>
              <a:endParaRPr lang="es-GT"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7054987" y="807453"/>
            <a:ext cx="810952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Home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498359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About Us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181897" y="807453"/>
            <a:ext cx="1051116" cy="164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spc="-28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Services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6034591" y="807453"/>
            <a:ext cx="970584" cy="177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4"/>
              </a:lnSpc>
            </a:pPr>
            <a:r>
              <a:rPr lang="en-US" sz="1400" b="1" spc="-28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Contact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668768" y="679407"/>
            <a:ext cx="2123685" cy="30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8"/>
              </a:lnSpc>
              <a:spcBef>
                <a:spcPct val="0"/>
              </a:spcBef>
            </a:pPr>
            <a:r>
              <a:rPr lang="en-US" sz="1798" spc="-116">
                <a:solidFill>
                  <a:srgbClr val="F7F7F7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PIB2CODE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388</Words>
  <Application>Microsoft Macintosh PowerPoint</Application>
  <PresentationFormat>Personalizado</PresentationFormat>
  <Paragraphs>100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Helvetica World</vt:lpstr>
      <vt:lpstr>Calibri</vt:lpstr>
      <vt:lpstr>Helvetica World Bold Italics</vt:lpstr>
      <vt:lpstr>Helvetica World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pib2code</dc:title>
  <cp:lastModifiedBy>PAULO AUGUSTO GARRIDO GRIJALVA</cp:lastModifiedBy>
  <cp:revision>2</cp:revision>
  <dcterms:created xsi:type="dcterms:W3CDTF">2006-08-16T00:00:00Z</dcterms:created>
  <dcterms:modified xsi:type="dcterms:W3CDTF">2025-09-26T02:09:34Z</dcterms:modified>
  <dc:identifier>DAG0B7k_XXA</dc:identifier>
</cp:coreProperties>
</file>

<file path=docProps/thumbnail.jpeg>
</file>